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9" r:id="rId2"/>
    <p:sldId id="312" r:id="rId3"/>
    <p:sldId id="276" r:id="rId4"/>
    <p:sldId id="277" r:id="rId5"/>
    <p:sldId id="278" r:id="rId6"/>
    <p:sldId id="313" r:id="rId7"/>
    <p:sldId id="279" r:id="rId8"/>
    <p:sldId id="337" r:id="rId9"/>
    <p:sldId id="280" r:id="rId10"/>
    <p:sldId id="281" r:id="rId11"/>
    <p:sldId id="282" r:id="rId12"/>
    <p:sldId id="314" r:id="rId13"/>
    <p:sldId id="315" r:id="rId14"/>
    <p:sldId id="321" r:id="rId15"/>
    <p:sldId id="323" r:id="rId16"/>
    <p:sldId id="316" r:id="rId17"/>
    <p:sldId id="317" r:id="rId18"/>
    <p:sldId id="322" r:id="rId19"/>
    <p:sldId id="345" r:id="rId20"/>
    <p:sldId id="318" r:id="rId21"/>
    <p:sldId id="319" r:id="rId22"/>
    <p:sldId id="348" r:id="rId23"/>
    <p:sldId id="349" r:id="rId24"/>
    <p:sldId id="320" r:id="rId25"/>
    <p:sldId id="324" r:id="rId26"/>
    <p:sldId id="325" r:id="rId27"/>
    <p:sldId id="326" r:id="rId28"/>
    <p:sldId id="327" r:id="rId29"/>
    <p:sldId id="339" r:id="rId30"/>
    <p:sldId id="342" r:id="rId31"/>
    <p:sldId id="338" r:id="rId32"/>
    <p:sldId id="340" r:id="rId33"/>
    <p:sldId id="283" r:id="rId34"/>
    <p:sldId id="343" r:id="rId35"/>
    <p:sldId id="328" r:id="rId36"/>
    <p:sldId id="329" r:id="rId37"/>
    <p:sldId id="330" r:id="rId38"/>
    <p:sldId id="331" r:id="rId39"/>
    <p:sldId id="344" r:id="rId40"/>
    <p:sldId id="332" r:id="rId41"/>
    <p:sldId id="333" r:id="rId42"/>
    <p:sldId id="334" r:id="rId43"/>
    <p:sldId id="335" r:id="rId44"/>
    <p:sldId id="341" r:id="rId45"/>
    <p:sldId id="350" r:id="rId4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 autoAdjust="0"/>
    <p:restoredTop sz="94660"/>
  </p:normalViewPr>
  <p:slideViewPr>
    <p:cSldViewPr>
      <p:cViewPr varScale="1">
        <p:scale>
          <a:sx n="58" d="100"/>
          <a:sy n="58" d="100"/>
        </p:scale>
        <p:origin x="491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248E7A43-5466-4C7E-A62C-2A669ED4A2F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4622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3F4C3-808E-4047-827F-F439D1577A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28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03025-5D30-4B30-B6D1-75B56000CB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189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A632A-5476-4DF6-BF0E-657FD77D973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862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FD2BE-9C70-4CE8-8B12-FA09782F3D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3721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E7278-AC29-4558-8394-CBB7095FBE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88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76EC5-5956-4C11-B1DC-A2DB1F2498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942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9EB39-09F4-42A6-A1AE-2C38D289AB9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8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492E-6499-4A10-A5DF-ADF234517B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3045D-5234-40C7-AFB5-443B00ABB9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660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E5020-B5A4-49F4-8E9A-0755A8F5A7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53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642EB-4463-4DB1-97A9-51DFD68D19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609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5F85D5-1235-4586-9F9A-098BBA50DF0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948ACC-93E6-49FA-A5BE-D63CA66F859A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411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411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411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ENIGMA: ARGOMENTI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3850" y="1160463"/>
            <a:ext cx="846137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 dirty="0"/>
              <a:t> vicende riguardanti la macchina</a:t>
            </a:r>
          </a:p>
          <a:p>
            <a:pPr>
              <a:buFontTx/>
              <a:buChar char="•"/>
            </a:pPr>
            <a:r>
              <a:rPr lang="it-IT" altLang="it-IT" dirty="0"/>
              <a:t> struttura della macchina</a:t>
            </a:r>
          </a:p>
          <a:p>
            <a:pPr>
              <a:buFontTx/>
              <a:buChar char="•"/>
            </a:pPr>
            <a:r>
              <a:rPr lang="it-IT" altLang="it-IT" dirty="0"/>
              <a:t> primo protocollo d’uso (1930-1938)</a:t>
            </a:r>
          </a:p>
          <a:p>
            <a:pPr>
              <a:buFontTx/>
              <a:buChar char="•"/>
            </a:pPr>
            <a:r>
              <a:rPr lang="it-IT" altLang="it-IT" dirty="0"/>
              <a:t> cenni della matematica necessaria</a:t>
            </a:r>
          </a:p>
          <a:p>
            <a:pPr>
              <a:buFontTx/>
              <a:buChar char="•"/>
            </a:pPr>
            <a:r>
              <a:rPr lang="it-IT" altLang="it-IT" dirty="0"/>
              <a:t> la decifratura polacca  </a:t>
            </a:r>
          </a:p>
          <a:p>
            <a:pPr>
              <a:buFontTx/>
              <a:buChar char="•"/>
            </a:pPr>
            <a:r>
              <a:rPr lang="it-IT" altLang="it-IT" dirty="0"/>
              <a:t> cenni su: decifratura inglese, </a:t>
            </a:r>
            <a:r>
              <a:rPr lang="it-IT" altLang="it-IT" dirty="0" err="1"/>
              <a:t>Colossus</a:t>
            </a:r>
            <a:r>
              <a:rPr lang="it-IT" altLang="it-IT" dirty="0"/>
              <a:t>, ACE</a:t>
            </a:r>
          </a:p>
          <a:p>
            <a:pPr>
              <a:buFontTx/>
              <a:buChar char="•"/>
            </a:pPr>
            <a:r>
              <a:rPr lang="it-IT" altLang="it-IT" dirty="0"/>
              <a:t> macchina di </a:t>
            </a:r>
            <a:r>
              <a:rPr lang="it-IT" altLang="it-IT" dirty="0" err="1"/>
              <a:t>Turing</a:t>
            </a:r>
            <a:r>
              <a:rPr lang="it-IT" altLang="it-IT" dirty="0"/>
              <a:t>, memorie riscrivibili e </a:t>
            </a:r>
            <a:r>
              <a:rPr lang="it-IT" altLang="it-IT" i="1" dirty="0"/>
              <a:t>data processing</a:t>
            </a:r>
          </a:p>
          <a:p>
            <a:endParaRPr lang="it-IT" alt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A2EB11-6689-4CE9-BA2C-8677D5CCCFB1}" type="slidenum">
              <a:rPr lang="it-IT" altLang="it-IT" sz="1400"/>
              <a:pPr eaLnBrk="1" hangingPunct="1"/>
              <a:t>10</a:t>
            </a:fld>
            <a:endParaRPr lang="it-IT" altLang="it-IT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9750" y="512763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>
                <a:solidFill>
                  <a:schemeClr val="tx2"/>
                </a:solidFill>
              </a:rPr>
              <a:t>PROTOCOLLO D’USO</a:t>
            </a:r>
            <a:r>
              <a:rPr lang="it-IT" altLang="it-IT">
                <a:solidFill>
                  <a:schemeClr val="tx2"/>
                </a:solidFill>
              </a:rPr>
              <a:t> </a:t>
            </a:r>
            <a:r>
              <a:rPr lang="it-IT" altLang="it-IT" sz="4000">
                <a:solidFill>
                  <a:schemeClr val="tx2"/>
                </a:solidFill>
              </a:rPr>
              <a:t>(1) </a:t>
            </a:r>
            <a:r>
              <a:rPr lang="it-IT" altLang="it-IT" sz="2400"/>
              <a:t>1930 ~ 1937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4213" y="1233488"/>
            <a:ext cx="8135937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5988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76375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36763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9715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0543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115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9687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4259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TRE ROTORI I, II, III (da disporre negli alloggiamenti in ordine dato)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3! = 6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POSIZIONE DELL’ANELLO IN DUE ROTORI (26 posizioni ciascuno: il terzo non entra in gioco)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26</a:t>
            </a:r>
            <a:r>
              <a:rPr lang="it-IT" altLang="it-IT" baseline="30000" dirty="0">
                <a:latin typeface="Times New Roman" panose="02020603050405020304" pitchFamily="18" charset="0"/>
              </a:rPr>
              <a:t>2</a:t>
            </a:r>
            <a:r>
              <a:rPr lang="it-IT" altLang="it-IT" dirty="0">
                <a:latin typeface="Times New Roman" panose="02020603050405020304" pitchFamily="18" charset="0"/>
              </a:rPr>
              <a:t> = 676</a:t>
            </a:r>
            <a:endParaRPr lang="it-IT" altLang="it-IT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POSIZIONE INIZIALE DEI TRE ROTORI </a:t>
            </a:r>
            <a:r>
              <a:rPr lang="it-IT" altLang="it-IT" dirty="0"/>
              <a:t>(lettera visibile nella finestrella: 26 posizioni ciascuno)</a:t>
            </a:r>
            <a:endParaRPr lang="it-IT" altLang="it-IT" sz="1800" dirty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26</a:t>
            </a:r>
            <a:r>
              <a:rPr lang="it-IT" altLang="it-IT" baseline="30000" dirty="0">
                <a:latin typeface="Times New Roman" panose="02020603050405020304" pitchFamily="18" charset="0"/>
              </a:rPr>
              <a:t>3</a:t>
            </a:r>
            <a:r>
              <a:rPr lang="it-IT" altLang="it-IT" dirty="0">
                <a:latin typeface="Times New Roman" panose="02020603050405020304" pitchFamily="18" charset="0"/>
              </a:rPr>
              <a:t> = 17576</a:t>
            </a:r>
            <a:endParaRPr lang="it-IT" altLang="it-IT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b="1" dirty="0"/>
              <a:t>N.B . 6 </a:t>
            </a:r>
            <a:r>
              <a:rPr lang="it-IT" altLang="it-IT" sz="1800" b="1" dirty="0">
                <a:sym typeface="Symbol" panose="05050102010706020507" pitchFamily="18" charset="2"/>
              </a:rPr>
              <a:t> </a:t>
            </a:r>
            <a:r>
              <a:rPr lang="it-IT" altLang="it-IT" sz="1800" b="1" dirty="0"/>
              <a:t>17576 = </a:t>
            </a:r>
            <a:r>
              <a:rPr lang="it-IT" altLang="it-IT" sz="2800" b="1" dirty="0"/>
              <a:t>105 456        (</a:t>
            </a:r>
            <a:r>
              <a:rPr lang="it-IT" altLang="it-IT" sz="1800" b="1" dirty="0"/>
              <a:t>60 </a:t>
            </a:r>
            <a:r>
              <a:rPr lang="it-IT" altLang="it-IT" sz="1800" b="1" dirty="0">
                <a:sym typeface="Symbol" panose="05050102010706020507" pitchFamily="18" charset="2"/>
              </a:rPr>
              <a:t> </a:t>
            </a:r>
            <a:r>
              <a:rPr lang="it-IT" altLang="it-IT" sz="1800" b="1" dirty="0"/>
              <a:t>17576 = </a:t>
            </a:r>
            <a:r>
              <a:rPr lang="it-IT" altLang="it-IT" sz="2800" b="1" dirty="0"/>
              <a:t>1 054 560) </a:t>
            </a:r>
            <a:r>
              <a:rPr lang="it-IT" altLang="it-IT" sz="1800" b="1" dirty="0"/>
              <a:t>dopo!</a:t>
            </a:r>
            <a:r>
              <a:rPr lang="it-IT" altLang="it-IT" sz="4000" b="1" dirty="0"/>
              <a:t> </a:t>
            </a:r>
            <a:endParaRPr lang="it-IT" altLang="it-IT" sz="28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it-IT" sz="1800" dirty="0"/>
              <a:t>PANNELLO DI COMMUTAZIONE CON 6 CAVETTI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095625" y="5337175"/>
          <a:ext cx="2933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zione" r:id="rId3" imgW="2920680" imgH="812520" progId="Equation.3">
                  <p:embed/>
                </p:oleObj>
              </mc:Choice>
              <mc:Fallback>
                <p:oleObj name="Equazione" r:id="rId3" imgW="2920680" imgH="81252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5337175"/>
                        <a:ext cx="2933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11188" y="6237288"/>
            <a:ext cx="7596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/>
              <a:t>TOTALE  ~</a:t>
            </a:r>
            <a:r>
              <a:rPr lang="it-IT" altLang="it-IT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altLang="it-IT" b="1">
                <a:latin typeface="Times New Roman" panose="02020603050405020304" pitchFamily="18" charset="0"/>
              </a:rPr>
              <a:t>10</a:t>
            </a:r>
            <a:r>
              <a:rPr lang="it-IT" altLang="it-IT" sz="2400" b="1" baseline="30000">
                <a:latin typeface="Times New Roman" panose="02020603050405020304" pitchFamily="18" charset="0"/>
              </a:rPr>
              <a:t>17  </a:t>
            </a:r>
            <a:r>
              <a:rPr lang="it-IT" altLang="it-IT" b="1"/>
              <a:t>POSSIBILITÀ</a:t>
            </a:r>
          </a:p>
        </p:txBody>
      </p:sp>
      <p:grpSp>
        <p:nvGrpSpPr>
          <p:cNvPr id="1025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026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6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04FC58-7C10-411E-8937-8F48480FA42D}" type="slidenum">
              <a:rPr lang="it-IT" altLang="it-IT" sz="1400"/>
              <a:pPr eaLnBrk="1" hangingPunct="1"/>
              <a:t>11</a:t>
            </a:fld>
            <a:endParaRPr lang="it-IT" altLang="it-IT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63289" y="145899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 dirty="0">
                <a:solidFill>
                  <a:schemeClr val="tx2"/>
                </a:solidFill>
              </a:rPr>
              <a:t>PROTOCOLLO D’USO</a:t>
            </a:r>
            <a:r>
              <a:rPr lang="it-IT" altLang="it-IT" dirty="0">
                <a:solidFill>
                  <a:schemeClr val="tx2"/>
                </a:solidFill>
              </a:rPr>
              <a:t> </a:t>
            </a:r>
            <a:r>
              <a:rPr lang="it-IT" altLang="it-IT" sz="4000" dirty="0">
                <a:solidFill>
                  <a:schemeClr val="tx2"/>
                </a:solidFill>
              </a:rPr>
              <a:t>(2) </a:t>
            </a:r>
            <a:r>
              <a:rPr lang="it-IT" altLang="it-IT" sz="2400" dirty="0"/>
              <a:t>1930 – 1937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3725" y="753246"/>
            <a:ext cx="795655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b="1" dirty="0"/>
              <a:t>                                                                                           esempio</a:t>
            </a:r>
          </a:p>
          <a:p>
            <a:pPr>
              <a:spcBef>
                <a:spcPct val="0"/>
              </a:spcBef>
            </a:pPr>
            <a:r>
              <a:rPr lang="it-IT" altLang="it-IT" b="1" dirty="0"/>
              <a:t>chiave del “mese”</a:t>
            </a:r>
            <a:r>
              <a:rPr lang="it-IT" altLang="it-IT" dirty="0"/>
              <a:t> 	- ordine dei rotori:		II   I   III</a:t>
            </a:r>
          </a:p>
          <a:p>
            <a:pPr>
              <a:spcBef>
                <a:spcPct val="0"/>
              </a:spcBef>
            </a:pPr>
            <a:r>
              <a:rPr lang="it-IT" altLang="it-IT" b="1" dirty="0"/>
              <a:t>chiave del giorno</a:t>
            </a:r>
            <a:r>
              <a:rPr lang="it-IT" altLang="it-IT" dirty="0"/>
              <a:t>	- posizione degli anelli con 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  lettere rispetto alla tacca:	D  E  K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- lettera visibile (iniziale):	P  R  T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-  pannello di commutazione: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             (AC) (FK) (GZ) (ER) (TD) (WB)</a:t>
            </a:r>
          </a:p>
          <a:p>
            <a:pPr>
              <a:spcBef>
                <a:spcPct val="0"/>
              </a:spcBef>
            </a:pPr>
            <a:r>
              <a:rPr lang="it-IT" altLang="it-IT" b="1" dirty="0"/>
              <a:t>chiave di messaggio</a:t>
            </a:r>
            <a:r>
              <a:rPr lang="it-IT" altLang="it-IT" dirty="0"/>
              <a:t>	tre lettere scelte dall’operatore:	A  B  C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03548" y="3291176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/>
              <a:t>OPERAZIONI di codifica</a:t>
            </a:r>
          </a:p>
          <a:p>
            <a:r>
              <a:rPr lang="it-IT" altLang="it-IT" dirty="0"/>
              <a:t>impostazione della macchina: chiave del mese + chiave del giorno</a:t>
            </a:r>
          </a:p>
          <a:p>
            <a:r>
              <a:rPr lang="it-IT" altLang="it-IT" dirty="0"/>
              <a:t>scelta della chiave di messaggio (es.: ABC)</a:t>
            </a:r>
          </a:p>
          <a:p>
            <a:r>
              <a:rPr lang="it-IT" altLang="it-IT" dirty="0"/>
              <a:t>codifica della chiave di messaggio </a:t>
            </a:r>
            <a:r>
              <a:rPr lang="it-IT" altLang="it-IT" b="1" dirty="0"/>
              <a:t>duplicata</a:t>
            </a:r>
            <a:r>
              <a:rPr lang="it-IT" altLang="it-IT" dirty="0"/>
              <a:t> (es.: ABCABC → KPZDTF) </a:t>
            </a:r>
          </a:p>
          <a:p>
            <a:r>
              <a:rPr lang="it-IT" altLang="it-IT" dirty="0"/>
              <a:t>posizionamento dei rotori con chiave di messaggio visibile</a:t>
            </a:r>
          </a:p>
          <a:p>
            <a:r>
              <a:rPr lang="it-IT" altLang="it-IT" dirty="0"/>
              <a:t>codifica del testo del messaggio</a:t>
            </a:r>
          </a:p>
          <a:p>
            <a:r>
              <a:rPr lang="it-IT" altLang="it-IT" dirty="0"/>
              <a:t>trasmissione di {(chiave di messaggio codificata) + (testo codificato)} per telegrafo o telefono</a:t>
            </a:r>
          </a:p>
        </p:txBody>
      </p:sp>
      <p:grpSp>
        <p:nvGrpSpPr>
          <p:cNvPr id="1127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12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72CC3D-1980-4955-B31A-9840FDC027C7}" type="slidenum">
              <a:rPr lang="it-IT" altLang="it-IT" sz="1400"/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sz="14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03238" y="33337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4000">
                <a:solidFill>
                  <a:schemeClr val="tx2"/>
                </a:solidFill>
              </a:rPr>
              <a:t>PROTOCOLLO D’USO</a:t>
            </a:r>
            <a:r>
              <a:rPr lang="it-IT" altLang="it-IT">
                <a:solidFill>
                  <a:schemeClr val="tx2"/>
                </a:solidFill>
              </a:rPr>
              <a:t> </a:t>
            </a:r>
            <a:r>
              <a:rPr lang="it-IT" altLang="it-IT" sz="4000">
                <a:solidFill>
                  <a:schemeClr val="tx2"/>
                </a:solidFill>
              </a:rPr>
              <a:t>(3) </a:t>
            </a:r>
            <a:r>
              <a:rPr lang="it-IT" altLang="it-IT" b="1"/>
              <a:t>1930 – 1938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80279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OPERAZIONI di decodifica</a:t>
            </a:r>
          </a:p>
          <a:p>
            <a:r>
              <a:rPr lang="it-IT" altLang="it-IT"/>
              <a:t>ricezione del messaggio codificato (telegrafo o telefono)</a:t>
            </a:r>
          </a:p>
          <a:p>
            <a:r>
              <a:rPr lang="it-IT" altLang="it-IT"/>
              <a:t>impostazione della macchina: chiave del mese + chiave del giorno</a:t>
            </a:r>
          </a:p>
          <a:p>
            <a:r>
              <a:rPr lang="it-IT" altLang="it-IT"/>
              <a:t>(de)codifica dei primi 6 caratteri del messaggio per ottenere la chiave di messaggio decodificata (es.: KPZDTF → ABCABC) </a:t>
            </a:r>
          </a:p>
          <a:p>
            <a:r>
              <a:rPr lang="it-IT" altLang="it-IT"/>
              <a:t>posizionamento dei rotori con visibili le 3 lettere della chiave di messaggio decodificata</a:t>
            </a:r>
          </a:p>
          <a:p>
            <a:r>
              <a:rPr lang="it-IT" altLang="it-IT"/>
              <a:t>(de)codifica del (resto del) messaggio</a:t>
            </a:r>
          </a:p>
        </p:txBody>
      </p:sp>
      <p:grpSp>
        <p:nvGrpSpPr>
          <p:cNvPr id="6042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042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042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E41080-5A5B-47DB-A498-D787C0B0907C}" type="slidenum">
              <a:rPr lang="it-IT" altLang="it-IT" sz="1400"/>
              <a:pPr algn="r" eaLnBrk="1" hangingPunct="1">
                <a:spcBef>
                  <a:spcPct val="0"/>
                </a:spcBef>
              </a:pPr>
              <a:t>13</a:t>
            </a:fld>
            <a:endParaRPr lang="it-IT" altLang="it-IT" sz="140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72658" y="155121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MATEMATICA (1)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03238" y="692150"/>
            <a:ext cx="8099425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(Gauss, </a:t>
            </a:r>
            <a:r>
              <a:rPr lang="it-IT" altLang="it-IT" dirty="0" err="1"/>
              <a:t>Galois</a:t>
            </a:r>
            <a:r>
              <a:rPr lang="it-IT" altLang="it-IT" dirty="0"/>
              <a:t>, </a:t>
            </a:r>
            <a:r>
              <a:rPr lang="it-IT" altLang="it-IT" dirty="0" err="1"/>
              <a:t>Frobenius</a:t>
            </a:r>
            <a:r>
              <a:rPr lang="it-IT" altLang="it-IT" dirty="0"/>
              <a:t>, Hermann </a:t>
            </a:r>
            <a:r>
              <a:rPr lang="it-IT" altLang="it-IT" dirty="0" err="1"/>
              <a:t>Wayl</a:t>
            </a:r>
            <a:r>
              <a:rPr lang="it-IT" altLang="it-IT" dirty="0"/>
              <a:t>)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Permutazione: biiezione di un insieme finito in sé.  </a:t>
            </a:r>
            <a:r>
              <a:rPr lang="it-IT" altLang="it-IT" sz="2400" dirty="0"/>
              <a:t>S</a:t>
            </a:r>
            <a:r>
              <a:rPr lang="it-IT" altLang="it-IT" sz="2400" baseline="-25000" dirty="0"/>
              <a:t>n</a:t>
            </a:r>
            <a:r>
              <a:rPr lang="it-IT" altLang="it-IT" dirty="0"/>
              <a:t>: </a:t>
            </a:r>
            <a:r>
              <a:rPr lang="it-IT" altLang="it-IT" b="1" dirty="0"/>
              <a:t>gruppo</a:t>
            </a:r>
            <a:r>
              <a:rPr lang="it-IT" altLang="it-IT" dirty="0"/>
              <a:t> </a:t>
            </a:r>
            <a:r>
              <a:rPr lang="it-IT" altLang="it-IT" b="1" dirty="0"/>
              <a:t>simmetrico,</a:t>
            </a:r>
            <a:r>
              <a:rPr lang="it-IT" altLang="it-IT" dirty="0"/>
              <a:t> o delle permutazioni di un insieme di </a:t>
            </a:r>
            <a:r>
              <a:rPr lang="it-IT" altLang="it-IT" i="1" dirty="0"/>
              <a:t>n</a:t>
            </a:r>
            <a:r>
              <a:rPr lang="it-IT" altLang="it-IT" dirty="0"/>
              <a:t> elementi; </a:t>
            </a:r>
            <a:r>
              <a:rPr lang="it-IT" altLang="it-IT" dirty="0">
                <a:sym typeface="Symbol" panose="05050102010706020507" pitchFamily="18" charset="2"/>
              </a:rPr>
              <a:t>  </a:t>
            </a:r>
            <a:r>
              <a:rPr lang="it-IT" altLang="it-IT" sz="2400" dirty="0"/>
              <a:t>S</a:t>
            </a:r>
            <a:r>
              <a:rPr lang="it-IT" altLang="it-IT" sz="2400" baseline="-25000" dirty="0"/>
              <a:t>n</a:t>
            </a:r>
          </a:p>
          <a:p>
            <a:pPr algn="ctr">
              <a:spcBef>
                <a:spcPct val="0"/>
              </a:spcBef>
            </a:pPr>
            <a:r>
              <a:rPr lang="it-IT" altLang="it-IT" sz="2800" b="1" baseline="-25000" dirty="0"/>
              <a:t>NOTAZIONE COLONNA</a:t>
            </a:r>
          </a:p>
        </p:txBody>
      </p:sp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1441450" y="2097088"/>
            <a:ext cx="6661150" cy="703262"/>
            <a:chOff x="453" y="1275"/>
            <a:chExt cx="4196" cy="443"/>
          </a:xfrm>
        </p:grpSpPr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771" y="1275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(1)   (2)   (3) … (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  <a:r>
                <a:rPr lang="it-IT" altLang="it-IT" dirty="0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453" y="13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 =</a:t>
              </a:r>
            </a:p>
          </p:txBody>
        </p:sp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2857" y="12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 3       2   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  …    1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(3)   (2)  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… (1) </a:t>
              </a: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2517" y="13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dirty="0">
                  <a:sym typeface="Symbol" panose="05050102010706020507" pitchFamily="18" charset="2"/>
                </a:rPr>
                <a:t>  </a:t>
              </a:r>
              <a:r>
                <a:rPr lang="it-IT" altLang="it-IT" b="1" dirty="0">
                  <a:sym typeface="Symbol" panose="05050102010706020507" pitchFamily="18" charset="2"/>
                </a:rPr>
                <a:t>≡</a:t>
              </a:r>
            </a:p>
          </p:txBody>
        </p:sp>
      </p:grp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612775" y="6238875"/>
            <a:ext cx="766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scrittura funzionale!</a:t>
            </a:r>
          </a:p>
        </p:txBody>
      </p:sp>
      <p:grpSp>
        <p:nvGrpSpPr>
          <p:cNvPr id="61482" name="Group 42"/>
          <p:cNvGrpSpPr>
            <a:grpSpLocks/>
          </p:cNvGrpSpPr>
          <p:nvPr/>
        </p:nvGrpSpPr>
        <p:grpSpPr bwMode="auto">
          <a:xfrm>
            <a:off x="1441450" y="2925763"/>
            <a:ext cx="6661150" cy="703262"/>
            <a:chOff x="453" y="1275"/>
            <a:chExt cx="4196" cy="443"/>
          </a:xfrm>
        </p:grpSpPr>
        <p:sp>
          <p:nvSpPr>
            <p:cNvPr id="61483" name="Text Box 43"/>
            <p:cNvSpPr txBox="1">
              <a:spLocks noChangeArrowheads="1"/>
            </p:cNvSpPr>
            <p:nvPr/>
          </p:nvSpPr>
          <p:spPr bwMode="auto">
            <a:xfrm>
              <a:off x="771" y="1275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1    2     3     4     5     6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4    3     1     2     6     5</a:t>
              </a:r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453" y="13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 =</a:t>
              </a:r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2857" y="12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3     2     6     4     5     1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1     3     5     2     6     4</a:t>
              </a:r>
            </a:p>
          </p:txBody>
        </p:sp>
        <p:sp>
          <p:nvSpPr>
            <p:cNvPr id="61486" name="Text Box 46"/>
            <p:cNvSpPr txBox="1">
              <a:spLocks noChangeArrowheads="1"/>
            </p:cNvSpPr>
            <p:nvPr/>
          </p:nvSpPr>
          <p:spPr bwMode="auto">
            <a:xfrm>
              <a:off x="2517" y="13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dirty="0">
                  <a:sym typeface="Symbol" panose="05050102010706020507" pitchFamily="18" charset="2"/>
                </a:rPr>
                <a:t>  </a:t>
              </a:r>
              <a:r>
                <a:rPr lang="it-IT" altLang="it-IT" b="1" dirty="0">
                  <a:sym typeface="Symbol" panose="05050102010706020507" pitchFamily="18" charset="2"/>
                </a:rPr>
                <a:t>≡</a:t>
              </a:r>
              <a:endParaRPr lang="it-IT" altLang="it-IT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61487" name="Group 47"/>
          <p:cNvGrpSpPr>
            <a:grpSpLocks/>
          </p:cNvGrpSpPr>
          <p:nvPr/>
        </p:nvGrpSpPr>
        <p:grpSpPr bwMode="auto">
          <a:xfrm>
            <a:off x="757238" y="3825875"/>
            <a:ext cx="6732587" cy="701675"/>
            <a:chOff x="544" y="2387"/>
            <a:chExt cx="4241" cy="442"/>
          </a:xfrm>
        </p:grpSpPr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544" y="2483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  =</a:t>
              </a:r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975" y="2387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(1)   (2)   (3) … (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  <a:r>
                <a:rPr lang="it-IT" altLang="it-IT" dirty="0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2925" y="2387"/>
              <a:ext cx="18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 (2)    (3)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2789" y="246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400" b="1">
                  <a:sym typeface="Symbol" panose="05050102010706020507" pitchFamily="18" charset="2"/>
                </a:rPr>
                <a:t></a:t>
              </a:r>
            </a:p>
          </p:txBody>
        </p:sp>
      </p:grpSp>
      <p:grpSp>
        <p:nvGrpSpPr>
          <p:cNvPr id="61492" name="Group 52"/>
          <p:cNvGrpSpPr>
            <a:grpSpLocks/>
          </p:cNvGrpSpPr>
          <p:nvPr/>
        </p:nvGrpSpPr>
        <p:grpSpPr bwMode="auto">
          <a:xfrm>
            <a:off x="1223963" y="4725988"/>
            <a:ext cx="7526337" cy="1350962"/>
            <a:chOff x="816" y="2954"/>
            <a:chExt cx="4741" cy="851"/>
          </a:xfrm>
        </p:grpSpPr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975" y="2954"/>
              <a:ext cx="14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…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975" y="3362"/>
              <a:ext cx="14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  …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 (2) … 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2540" y="2954"/>
              <a:ext cx="140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 2  …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2495" y="3363"/>
              <a:ext cx="14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(1)   (2) … 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(1) (2)… (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4082" y="3181"/>
              <a:ext cx="14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 1       2   …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 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(1) (2)… (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1498" name="Text Box 58"/>
            <p:cNvSpPr txBox="1">
              <a:spLocks noChangeArrowheads="1"/>
            </p:cNvSpPr>
            <p:nvPr/>
          </p:nvSpPr>
          <p:spPr bwMode="auto">
            <a:xfrm>
              <a:off x="816" y="3272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61499" name="Text Box 59"/>
            <p:cNvSpPr txBox="1">
              <a:spLocks noChangeArrowheads="1"/>
            </p:cNvSpPr>
            <p:nvPr/>
          </p:nvSpPr>
          <p:spPr bwMode="auto">
            <a:xfrm>
              <a:off x="2359" y="3277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61500" name="Text Box 60"/>
            <p:cNvSpPr txBox="1">
              <a:spLocks noChangeArrowheads="1"/>
            </p:cNvSpPr>
            <p:nvPr/>
          </p:nvSpPr>
          <p:spPr bwMode="auto">
            <a:xfrm>
              <a:off x="3924" y="3277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=</a:t>
              </a:r>
            </a:p>
          </p:txBody>
        </p:sp>
      </p:grp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395288" y="30686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grpSp>
        <p:nvGrpSpPr>
          <p:cNvPr id="6150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150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150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5AF3E2-5ACC-48B9-A265-C58AC77F650D}" type="slidenum">
              <a:rPr lang="it-IT" altLang="it-IT" sz="1400"/>
              <a:pPr algn="r" eaLnBrk="1" hangingPunct="1">
                <a:spcBef>
                  <a:spcPct val="0"/>
                </a:spcBef>
              </a:pPr>
              <a:t>14</a:t>
            </a:fld>
            <a:endParaRPr lang="it-IT" altLang="it-IT" sz="140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(2)</a:t>
            </a:r>
          </a:p>
        </p:txBody>
      </p:sp>
      <p:grpSp>
        <p:nvGrpSpPr>
          <p:cNvPr id="67598" name="Group 14"/>
          <p:cNvGrpSpPr>
            <a:grpSpLocks/>
          </p:cNvGrpSpPr>
          <p:nvPr/>
        </p:nvGrpSpPr>
        <p:grpSpPr bwMode="auto">
          <a:xfrm>
            <a:off x="690313" y="1331120"/>
            <a:ext cx="7777162" cy="703262"/>
            <a:chOff x="453" y="2375"/>
            <a:chExt cx="4899" cy="443"/>
          </a:xfrm>
        </p:grpSpPr>
        <p:sp>
          <p:nvSpPr>
            <p:cNvPr id="67599" name="Text Box 15"/>
            <p:cNvSpPr txBox="1">
              <a:spLocks noChangeArrowheads="1"/>
            </p:cNvSpPr>
            <p:nvPr/>
          </p:nvSpPr>
          <p:spPr bwMode="auto">
            <a:xfrm>
              <a:off x="3560" y="2376"/>
              <a:ext cx="17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(1)   (2)   (3) …(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  <a:r>
                <a:rPr lang="it-IT" altLang="it-IT">
                  <a:sym typeface="Symbol" panose="05050102010706020507" pitchFamily="18" charset="2"/>
                </a:rPr>
                <a:t>) 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>
                  <a:sym typeface="Symbol" panose="05050102010706020507" pitchFamily="18" charset="2"/>
                </a:rPr>
                <a:t>   1       2       3  …    </a:t>
              </a:r>
              <a:r>
                <a:rPr lang="it-IT" altLang="it-IT" i="1">
                  <a:sym typeface="Symbol" panose="05050102010706020507" pitchFamily="18" charset="2"/>
                </a:rPr>
                <a:t>n</a:t>
              </a:r>
            </a:p>
          </p:txBody>
        </p:sp>
        <p:sp>
          <p:nvSpPr>
            <p:cNvPr id="67600" name="Text Box 16"/>
            <p:cNvSpPr txBox="1">
              <a:spLocks noChangeArrowheads="1"/>
            </p:cNvSpPr>
            <p:nvPr/>
          </p:nvSpPr>
          <p:spPr bwMode="auto">
            <a:xfrm>
              <a:off x="453" y="247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</a:t>
              </a:r>
              <a:r>
                <a:rPr lang="it-IT" altLang="it-IT" baseline="40000">
                  <a:sym typeface="Symbol" panose="05050102010706020507" pitchFamily="18" charset="2"/>
                </a:rPr>
                <a:t>-1</a:t>
              </a:r>
              <a:r>
                <a:rPr lang="it-IT" altLang="it-IT">
                  <a:sym typeface="Symbol" panose="05050102010706020507" pitchFamily="18" charset="2"/>
                </a:rPr>
                <a:t> =</a:t>
              </a:r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930" y="2375"/>
              <a:ext cx="238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     1          2         3     …      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</a:p>
            <a:p>
              <a:pPr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it-IT" altLang="it-IT" dirty="0">
                  <a:sym typeface="Symbol" panose="05050102010706020507" pitchFamily="18" charset="2"/>
                </a:rPr>
                <a:t></a:t>
              </a:r>
              <a:r>
                <a:rPr lang="it-IT" altLang="it-IT" baseline="40000" dirty="0">
                  <a:sym typeface="Symbol" panose="05050102010706020507" pitchFamily="18" charset="2"/>
                </a:rPr>
                <a:t>-1</a:t>
              </a:r>
              <a:r>
                <a:rPr lang="it-IT" altLang="it-IT" dirty="0">
                  <a:sym typeface="Symbol" panose="05050102010706020507" pitchFamily="18" charset="2"/>
                </a:rPr>
                <a:t>(1)   </a:t>
              </a:r>
              <a:r>
                <a:rPr lang="it-IT" altLang="it-IT" baseline="40000" dirty="0">
                  <a:sym typeface="Symbol" panose="05050102010706020507" pitchFamily="18" charset="2"/>
                </a:rPr>
                <a:t>-1</a:t>
              </a:r>
              <a:r>
                <a:rPr lang="it-IT" altLang="it-IT" dirty="0">
                  <a:sym typeface="Symbol" panose="05050102010706020507" pitchFamily="18" charset="2"/>
                </a:rPr>
                <a:t> (2)   </a:t>
              </a:r>
              <a:r>
                <a:rPr lang="it-IT" altLang="it-IT" baseline="40000" dirty="0">
                  <a:sym typeface="Symbol" panose="05050102010706020507" pitchFamily="18" charset="2"/>
                </a:rPr>
                <a:t>-1</a:t>
              </a:r>
              <a:r>
                <a:rPr lang="it-IT" altLang="it-IT" dirty="0">
                  <a:sym typeface="Symbol" panose="05050102010706020507" pitchFamily="18" charset="2"/>
                </a:rPr>
                <a:t> (3) … </a:t>
              </a:r>
              <a:r>
                <a:rPr lang="it-IT" altLang="it-IT" baseline="40000" dirty="0">
                  <a:sym typeface="Symbol" panose="05050102010706020507" pitchFamily="18" charset="2"/>
                </a:rPr>
                <a:t>-1</a:t>
              </a:r>
              <a:r>
                <a:rPr lang="it-IT" altLang="it-IT" dirty="0">
                  <a:sym typeface="Symbol" panose="05050102010706020507" pitchFamily="18" charset="2"/>
                </a:rPr>
                <a:t> (</a:t>
              </a:r>
              <a:r>
                <a:rPr lang="it-IT" altLang="it-IT" i="1" dirty="0">
                  <a:sym typeface="Symbol" panose="05050102010706020507" pitchFamily="18" charset="2"/>
                </a:rPr>
                <a:t>n</a:t>
              </a:r>
              <a:r>
                <a:rPr lang="it-IT" altLang="it-IT" dirty="0"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67602" name="Text Box 18"/>
            <p:cNvSpPr txBox="1">
              <a:spLocks noChangeArrowheads="1"/>
            </p:cNvSpPr>
            <p:nvPr/>
          </p:nvSpPr>
          <p:spPr bwMode="auto">
            <a:xfrm>
              <a:off x="3220" y="2472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>
                  <a:sym typeface="Symbol" panose="05050102010706020507" pitchFamily="18" charset="2"/>
                </a:rPr>
                <a:t>  =</a:t>
              </a:r>
            </a:p>
          </p:txBody>
        </p:sp>
      </p:grp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2016125" y="2457450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 1    2     3     4     5     6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>
                <a:sym typeface="Symbol" panose="05050102010706020507" pitchFamily="18" charset="2"/>
              </a:rPr>
              <a:t> 4    3     1     2     6     5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1511300" y="263683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ym typeface="Symbol" panose="05050102010706020507" pitchFamily="18" charset="2"/>
              </a:rPr>
              <a:t>  =</a:t>
            </a:r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5782016" y="2468562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 dirty="0">
                <a:sym typeface="Symbol" panose="05050102010706020507" pitchFamily="18" charset="2"/>
              </a:rPr>
              <a:t>4     3     1     2     6     5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 dirty="0">
                <a:sym typeface="Symbol" panose="05050102010706020507" pitchFamily="18" charset="2"/>
              </a:rPr>
              <a:t>1     2     3     4     5     6</a:t>
            </a:r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4500563" y="2600325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sym typeface="Symbol" panose="05050102010706020507" pitchFamily="18" charset="2"/>
              </a:rPr>
              <a:t>  ;    </a:t>
            </a:r>
            <a:r>
              <a:rPr lang="it-IT" altLang="it-IT" baseline="40000" dirty="0">
                <a:sym typeface="Symbol" panose="05050102010706020507" pitchFamily="18" charset="2"/>
              </a:rPr>
              <a:t>-1</a:t>
            </a:r>
            <a:r>
              <a:rPr lang="it-IT" altLang="it-IT" dirty="0">
                <a:sym typeface="Symbol" panose="05050102010706020507" pitchFamily="18" charset="2"/>
              </a:rPr>
              <a:t> =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468313" y="267335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5789980" y="3267075"/>
            <a:ext cx="284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 dirty="0">
                <a:sym typeface="Symbol" panose="05050102010706020507" pitchFamily="18" charset="2"/>
              </a:rPr>
              <a:t>1     2     3     4     5     6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it-IT" altLang="it-IT" dirty="0">
                <a:sym typeface="Symbol" panose="05050102010706020507" pitchFamily="18" charset="2"/>
              </a:rPr>
              <a:t>3     4     2     1     6     5</a:t>
            </a:r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4816535" y="3438308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>
                <a:sym typeface="Symbol" panose="05050102010706020507" pitchFamily="18" charset="2"/>
              </a:rPr>
              <a:t>   </a:t>
            </a:r>
            <a:r>
              <a:rPr lang="it-IT" altLang="it-IT" baseline="40000" dirty="0">
                <a:sym typeface="Symbol" panose="05050102010706020507" pitchFamily="18" charset="2"/>
              </a:rPr>
              <a:t>-1</a:t>
            </a:r>
            <a:r>
              <a:rPr lang="it-IT" altLang="it-IT" dirty="0">
                <a:sym typeface="Symbol" panose="05050102010706020507" pitchFamily="18" charset="2"/>
              </a:rPr>
              <a:t> =</a:t>
            </a:r>
          </a:p>
        </p:txBody>
      </p:sp>
      <p:grpSp>
        <p:nvGrpSpPr>
          <p:cNvPr id="67626" name="Group 42"/>
          <p:cNvGrpSpPr>
            <a:grpSpLocks noChangeAspect="1"/>
          </p:cNvGrpSpPr>
          <p:nvPr/>
        </p:nvGrpSpPr>
        <p:grpSpPr bwMode="auto">
          <a:xfrm>
            <a:off x="792163" y="4616450"/>
            <a:ext cx="6116637" cy="2027238"/>
            <a:chOff x="2320" y="1631"/>
            <a:chExt cx="7182" cy="2394"/>
          </a:xfrm>
        </p:grpSpPr>
        <p:sp>
          <p:nvSpPr>
            <p:cNvPr id="67627" name="AutoShape 43"/>
            <p:cNvSpPr>
              <a:spLocks noChangeAspect="1" noChangeArrowheads="1" noTextEdit="1"/>
            </p:cNvSpPr>
            <p:nvPr/>
          </p:nvSpPr>
          <p:spPr bwMode="auto">
            <a:xfrm>
              <a:off x="2320" y="1631"/>
              <a:ext cx="7182" cy="2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7628" name="Group 44"/>
            <p:cNvGrpSpPr>
              <a:grpSpLocks/>
            </p:cNvGrpSpPr>
            <p:nvPr/>
          </p:nvGrpSpPr>
          <p:grpSpPr bwMode="auto">
            <a:xfrm>
              <a:off x="3207" y="1759"/>
              <a:ext cx="4563" cy="2147"/>
              <a:chOff x="3207" y="1759"/>
              <a:chExt cx="4563" cy="2147"/>
            </a:xfrm>
          </p:grpSpPr>
          <p:sp>
            <p:nvSpPr>
              <p:cNvPr id="67629" name="Line 45"/>
              <p:cNvSpPr>
                <a:spLocks noChangeShapeType="1"/>
              </p:cNvSpPr>
              <p:nvPr/>
            </p:nvSpPr>
            <p:spPr bwMode="auto">
              <a:xfrm>
                <a:off x="4348" y="2346"/>
                <a:ext cx="1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0" name="Line 46"/>
              <p:cNvSpPr>
                <a:spLocks noChangeShapeType="1"/>
              </p:cNvSpPr>
              <p:nvPr/>
            </p:nvSpPr>
            <p:spPr bwMode="auto">
              <a:xfrm>
                <a:off x="4528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1" name="Line 47"/>
              <p:cNvSpPr>
                <a:spLocks noChangeShapeType="1"/>
              </p:cNvSpPr>
              <p:nvPr/>
            </p:nvSpPr>
            <p:spPr bwMode="auto">
              <a:xfrm>
                <a:off x="4707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>
                <a:off x="4886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>
                <a:off x="5065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4" name="Line 50"/>
              <p:cNvSpPr>
                <a:spLocks noChangeShapeType="1"/>
              </p:cNvSpPr>
              <p:nvPr/>
            </p:nvSpPr>
            <p:spPr bwMode="auto">
              <a:xfrm>
                <a:off x="5244" y="2346"/>
                <a:ext cx="2" cy="1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5" name="Line 51"/>
              <p:cNvSpPr>
                <a:spLocks noChangeShapeType="1"/>
              </p:cNvSpPr>
              <p:nvPr/>
            </p:nvSpPr>
            <p:spPr bwMode="auto">
              <a:xfrm>
                <a:off x="5423" y="2347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6" name="Line 52"/>
              <p:cNvSpPr>
                <a:spLocks noChangeShapeType="1"/>
              </p:cNvSpPr>
              <p:nvPr/>
            </p:nvSpPr>
            <p:spPr bwMode="auto">
              <a:xfrm>
                <a:off x="5602" y="2347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7" name="Line 53"/>
              <p:cNvSpPr>
                <a:spLocks noChangeShapeType="1"/>
              </p:cNvSpPr>
              <p:nvPr/>
            </p:nvSpPr>
            <p:spPr bwMode="auto">
              <a:xfrm>
                <a:off x="5781" y="2347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8" name="Line 54"/>
              <p:cNvSpPr>
                <a:spLocks noChangeShapeType="1"/>
              </p:cNvSpPr>
              <p:nvPr/>
            </p:nvSpPr>
            <p:spPr bwMode="auto">
              <a:xfrm>
                <a:off x="5981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39" name="Line 55"/>
              <p:cNvSpPr>
                <a:spLocks noChangeShapeType="1"/>
              </p:cNvSpPr>
              <p:nvPr/>
            </p:nvSpPr>
            <p:spPr bwMode="auto">
              <a:xfrm>
                <a:off x="6162" y="2349"/>
                <a:ext cx="1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0" name="Line 56"/>
              <p:cNvSpPr>
                <a:spLocks noChangeShapeType="1"/>
              </p:cNvSpPr>
              <p:nvPr/>
            </p:nvSpPr>
            <p:spPr bwMode="auto">
              <a:xfrm>
                <a:off x="6340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1" name="Line 57"/>
              <p:cNvSpPr>
                <a:spLocks noChangeShapeType="1"/>
              </p:cNvSpPr>
              <p:nvPr/>
            </p:nvSpPr>
            <p:spPr bwMode="auto">
              <a:xfrm>
                <a:off x="6518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2" name="Line 58"/>
              <p:cNvSpPr>
                <a:spLocks noChangeShapeType="1"/>
              </p:cNvSpPr>
              <p:nvPr/>
            </p:nvSpPr>
            <p:spPr bwMode="auto">
              <a:xfrm>
                <a:off x="6698" y="2349"/>
                <a:ext cx="3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3" name="Line 59"/>
              <p:cNvSpPr>
                <a:spLocks noChangeShapeType="1"/>
              </p:cNvSpPr>
              <p:nvPr/>
            </p:nvSpPr>
            <p:spPr bwMode="auto">
              <a:xfrm>
                <a:off x="6877" y="2349"/>
                <a:ext cx="2" cy="1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4" name="Line 60"/>
              <p:cNvSpPr>
                <a:spLocks noChangeShapeType="1"/>
              </p:cNvSpPr>
              <p:nvPr/>
            </p:nvSpPr>
            <p:spPr bwMode="auto">
              <a:xfrm>
                <a:off x="7056" y="2350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5" name="Line 61"/>
              <p:cNvSpPr>
                <a:spLocks noChangeShapeType="1"/>
              </p:cNvSpPr>
              <p:nvPr/>
            </p:nvSpPr>
            <p:spPr bwMode="auto">
              <a:xfrm>
                <a:off x="7235" y="2350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6" name="Line 62"/>
              <p:cNvSpPr>
                <a:spLocks noChangeShapeType="1"/>
              </p:cNvSpPr>
              <p:nvPr/>
            </p:nvSpPr>
            <p:spPr bwMode="auto">
              <a:xfrm>
                <a:off x="7414" y="2350"/>
                <a:ext cx="2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7" name="Rectangle 63"/>
              <p:cNvSpPr>
                <a:spLocks noChangeArrowheads="1"/>
              </p:cNvSpPr>
              <p:nvPr/>
            </p:nvSpPr>
            <p:spPr bwMode="auto">
              <a:xfrm>
                <a:off x="3841" y="2572"/>
                <a:ext cx="3929" cy="725"/>
              </a:xfrm>
              <a:prstGeom prst="rect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8" name="Line 64"/>
              <p:cNvSpPr>
                <a:spLocks noChangeShapeType="1"/>
              </p:cNvSpPr>
              <p:nvPr/>
            </p:nvSpPr>
            <p:spPr bwMode="auto">
              <a:xfrm flipH="1">
                <a:off x="4349" y="2572"/>
                <a:ext cx="718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49" name="Line 65"/>
              <p:cNvSpPr>
                <a:spLocks noChangeShapeType="1"/>
              </p:cNvSpPr>
              <p:nvPr/>
            </p:nvSpPr>
            <p:spPr bwMode="auto">
              <a:xfrm>
                <a:off x="5425" y="2572"/>
                <a:ext cx="357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0" name="Line 66"/>
              <p:cNvSpPr>
                <a:spLocks noChangeShapeType="1"/>
              </p:cNvSpPr>
              <p:nvPr/>
            </p:nvSpPr>
            <p:spPr bwMode="auto">
              <a:xfrm flipH="1">
                <a:off x="7057" y="2572"/>
                <a:ext cx="359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1" name="Line 67"/>
              <p:cNvSpPr>
                <a:spLocks noChangeShapeType="1"/>
              </p:cNvSpPr>
              <p:nvPr/>
            </p:nvSpPr>
            <p:spPr bwMode="auto">
              <a:xfrm>
                <a:off x="4530" y="2572"/>
                <a:ext cx="2171" cy="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2" name="Text Box 68"/>
              <p:cNvSpPr txBox="1">
                <a:spLocks noChangeArrowheads="1"/>
              </p:cNvSpPr>
              <p:nvPr/>
            </p:nvSpPr>
            <p:spPr bwMode="auto">
              <a:xfrm>
                <a:off x="6137" y="2709"/>
                <a:ext cx="740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600">
                    <a:cs typeface="Times New Roman" panose="02020603050405020304" pitchFamily="18" charset="0"/>
                  </a:rPr>
                  <a:t>. . . .</a:t>
                </a:r>
                <a:endParaRPr lang="en-GB" altLang="it-IT"/>
              </a:p>
            </p:txBody>
          </p:sp>
          <p:sp>
            <p:nvSpPr>
              <p:cNvPr id="67653" name="Text Box 69"/>
              <p:cNvSpPr txBox="1">
                <a:spLocks noChangeArrowheads="1"/>
              </p:cNvSpPr>
              <p:nvPr/>
            </p:nvSpPr>
            <p:spPr bwMode="auto">
              <a:xfrm>
                <a:off x="4348" y="2710"/>
                <a:ext cx="739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600">
                    <a:cs typeface="Times New Roman" panose="02020603050405020304" pitchFamily="18" charset="0"/>
                  </a:rPr>
                  <a:t>. . . .</a:t>
                </a:r>
                <a:endParaRPr lang="en-GB" altLang="it-IT"/>
              </a:p>
            </p:txBody>
          </p:sp>
          <p:sp>
            <p:nvSpPr>
              <p:cNvPr id="67654" name="Text Box 70"/>
              <p:cNvSpPr txBox="1">
                <a:spLocks noChangeArrowheads="1"/>
              </p:cNvSpPr>
              <p:nvPr/>
            </p:nvSpPr>
            <p:spPr bwMode="auto">
              <a:xfrm>
                <a:off x="3207" y="3256"/>
                <a:ext cx="254" cy="3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</a:p>
            </p:txBody>
          </p:sp>
          <p:sp>
            <p:nvSpPr>
              <p:cNvPr id="67655" name="Text Box 71"/>
              <p:cNvSpPr txBox="1">
                <a:spLocks noChangeArrowheads="1"/>
              </p:cNvSpPr>
              <p:nvPr/>
            </p:nvSpPr>
            <p:spPr bwMode="auto">
              <a:xfrm>
                <a:off x="3207" y="2152"/>
                <a:ext cx="508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0" hangingPunct="0"/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GB" altLang="it-IT" sz="1600" baseline="30000">
                    <a:cs typeface="Times New Roman" panose="02020603050405020304" pitchFamily="18" charset="0"/>
                  </a:rPr>
                  <a:t>-1</a:t>
                </a:r>
                <a:r>
                  <a:rPr lang="en-GB" altLang="it-IT" sz="220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67656" name="Line 72"/>
              <p:cNvSpPr>
                <a:spLocks noChangeShapeType="1"/>
              </p:cNvSpPr>
              <p:nvPr/>
            </p:nvSpPr>
            <p:spPr bwMode="auto">
              <a:xfrm flipV="1">
                <a:off x="3713" y="3297"/>
                <a:ext cx="1" cy="6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7" name="Line 73"/>
              <p:cNvSpPr>
                <a:spLocks noChangeShapeType="1"/>
              </p:cNvSpPr>
              <p:nvPr/>
            </p:nvSpPr>
            <p:spPr bwMode="auto">
              <a:xfrm>
                <a:off x="3713" y="1887"/>
                <a:ext cx="2" cy="5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7658" name="Text Box 74"/>
              <p:cNvSpPr txBox="1">
                <a:spLocks noChangeArrowheads="1"/>
              </p:cNvSpPr>
              <p:nvPr/>
            </p:nvSpPr>
            <p:spPr bwMode="auto">
              <a:xfrm>
                <a:off x="4982" y="1759"/>
                <a:ext cx="1272" cy="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it-IT" altLang="it-IT" sz="2400">
                    <a:cs typeface="Times New Roman" panose="02020603050405020304" pitchFamily="18" charset="0"/>
                  </a:rPr>
                  <a:t>rotore</a:t>
                </a:r>
                <a:endParaRPr lang="it-IT" altLang="it-IT"/>
              </a:p>
            </p:txBody>
          </p:sp>
        </p:grpSp>
      </p:grpSp>
      <p:sp>
        <p:nvSpPr>
          <p:cNvPr id="67659" name="Text Box 75"/>
          <p:cNvSpPr txBox="1">
            <a:spLocks noChangeArrowheads="1"/>
          </p:cNvSpPr>
          <p:nvPr/>
        </p:nvSpPr>
        <p:spPr bwMode="auto">
          <a:xfrm>
            <a:off x="6156325" y="5408613"/>
            <a:ext cx="2197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un rotore è una permutazione</a:t>
            </a:r>
          </a:p>
        </p:txBody>
      </p:sp>
      <p:sp>
        <p:nvSpPr>
          <p:cNvPr id="67660" name="Text Box 76"/>
          <p:cNvSpPr txBox="1">
            <a:spLocks noChangeArrowheads="1"/>
          </p:cNvSpPr>
          <p:nvPr/>
        </p:nvSpPr>
        <p:spPr bwMode="auto">
          <a:xfrm>
            <a:off x="647700" y="3968750"/>
            <a:ext cx="360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ovviamente    </a:t>
            </a:r>
            <a:r>
              <a:rPr lang="it-IT" altLang="it-IT">
                <a:sym typeface="Symbol" panose="05050102010706020507" pitchFamily="18" charset="2"/>
              </a:rPr>
              <a:t> </a:t>
            </a:r>
            <a:r>
              <a:rPr lang="it-IT" altLang="it-IT" baseline="30000">
                <a:sym typeface="Symbol" panose="05050102010706020507" pitchFamily="18" charset="2"/>
              </a:rPr>
              <a:t>-1</a:t>
            </a:r>
            <a:r>
              <a:rPr lang="it-IT" altLang="it-IT">
                <a:sym typeface="Symbol" panose="05050102010706020507" pitchFamily="18" charset="2"/>
              </a:rPr>
              <a:t> = I</a:t>
            </a:r>
          </a:p>
        </p:txBody>
      </p:sp>
      <p:grpSp>
        <p:nvGrpSpPr>
          <p:cNvPr id="67661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766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766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1F3011-61C7-4CFA-B83F-C2CD06DA42DE}" type="slidenum">
              <a:rPr lang="it-IT" altLang="it-IT" sz="1400"/>
              <a:pPr algn="r" eaLnBrk="1" hangingPunct="1">
                <a:spcBef>
                  <a:spcPct val="0"/>
                </a:spcBef>
              </a:pPr>
              <a:t>15</a:t>
            </a:fld>
            <a:endParaRPr lang="it-IT" altLang="it-IT" sz="14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47700" y="58420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600">
                <a:solidFill>
                  <a:schemeClr val="tx2"/>
                </a:solidFill>
              </a:rPr>
              <a:t>MODELLO</a:t>
            </a:r>
            <a:r>
              <a:rPr lang="it-IT" altLang="it-IT" sz="4000">
                <a:solidFill>
                  <a:schemeClr val="tx2"/>
                </a:solidFill>
              </a:rPr>
              <a:t>  “STATICO”  DI  ENIGMA</a:t>
            </a:r>
          </a:p>
        </p:txBody>
      </p: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1042988" y="944563"/>
            <a:ext cx="6877050" cy="3348037"/>
            <a:chOff x="657" y="935"/>
            <a:chExt cx="4332" cy="2109"/>
          </a:xfrm>
        </p:grpSpPr>
        <p:sp>
          <p:nvSpPr>
            <p:cNvPr id="69688" name="Line 56"/>
            <p:cNvSpPr>
              <a:spLocks noChangeShapeType="1"/>
            </p:cNvSpPr>
            <p:nvPr/>
          </p:nvSpPr>
          <p:spPr bwMode="auto">
            <a:xfrm flipV="1">
              <a:off x="1079" y="1548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89" name="Line 57"/>
            <p:cNvSpPr>
              <a:spLocks noChangeShapeType="1"/>
            </p:cNvSpPr>
            <p:nvPr/>
          </p:nvSpPr>
          <p:spPr bwMode="auto">
            <a:xfrm flipV="1">
              <a:off x="1079" y="2108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90" name="Line 58"/>
            <p:cNvSpPr>
              <a:spLocks noChangeShapeType="1"/>
            </p:cNvSpPr>
            <p:nvPr/>
          </p:nvSpPr>
          <p:spPr bwMode="auto">
            <a:xfrm>
              <a:off x="1067" y="2441"/>
              <a:ext cx="16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91" name="Line 59"/>
            <p:cNvSpPr>
              <a:spLocks noChangeShapeType="1"/>
            </p:cNvSpPr>
            <p:nvPr/>
          </p:nvSpPr>
          <p:spPr bwMode="auto">
            <a:xfrm>
              <a:off x="1079" y="1848"/>
              <a:ext cx="15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9692" name="Group 60"/>
            <p:cNvGrpSpPr>
              <a:grpSpLocks/>
            </p:cNvGrpSpPr>
            <p:nvPr/>
          </p:nvGrpSpPr>
          <p:grpSpPr bwMode="auto">
            <a:xfrm>
              <a:off x="862" y="1256"/>
              <a:ext cx="225" cy="1435"/>
              <a:chOff x="1019" y="3596"/>
              <a:chExt cx="562" cy="3590"/>
            </a:xfrm>
          </p:grpSpPr>
          <p:sp>
            <p:nvSpPr>
              <p:cNvPr id="69693" name="AutoShape 61"/>
              <p:cNvSpPr>
                <a:spLocks noChangeArrowheads="1"/>
              </p:cNvSpPr>
              <p:nvPr/>
            </p:nvSpPr>
            <p:spPr bwMode="auto">
              <a:xfrm>
                <a:off x="1019" y="3596"/>
                <a:ext cx="514" cy="3590"/>
              </a:xfrm>
              <a:prstGeom prst="roundRect">
                <a:avLst>
                  <a:gd name="adj" fmla="val 34241"/>
                </a:avLst>
              </a:prstGeom>
              <a:solidFill>
                <a:srgbClr val="FFFFFF"/>
              </a:solidFill>
              <a:ln w="57150" cmpd="thinThick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4" name="Arc 62"/>
              <p:cNvSpPr>
                <a:spLocks/>
              </p:cNvSpPr>
              <p:nvPr/>
            </p:nvSpPr>
            <p:spPr bwMode="auto">
              <a:xfrm flipH="1" flipV="1">
                <a:off x="1215" y="5078"/>
                <a:ext cx="318" cy="1481"/>
              </a:xfrm>
              <a:custGeom>
                <a:avLst/>
                <a:gdLst>
                  <a:gd name="G0" fmla="+- 2398 0 0"/>
                  <a:gd name="G1" fmla="+- 21600 0 0"/>
                  <a:gd name="G2" fmla="+- 21600 0 0"/>
                  <a:gd name="T0" fmla="*/ 2398 w 23998"/>
                  <a:gd name="T1" fmla="*/ 0 h 43200"/>
                  <a:gd name="T2" fmla="*/ 0 w 23998"/>
                  <a:gd name="T3" fmla="*/ 43067 h 43200"/>
                  <a:gd name="T4" fmla="*/ 2398 w 2399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98" h="43200" fill="none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</a:path>
                  <a:path w="23998" h="43200" stroke="0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  <a:lnTo>
                      <a:pt x="2398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5" name="Arc 63"/>
              <p:cNvSpPr>
                <a:spLocks/>
              </p:cNvSpPr>
              <p:nvPr/>
            </p:nvSpPr>
            <p:spPr bwMode="auto">
              <a:xfrm flipH="1" flipV="1">
                <a:off x="1246" y="4336"/>
                <a:ext cx="335" cy="1425"/>
              </a:xfrm>
              <a:custGeom>
                <a:avLst/>
                <a:gdLst>
                  <a:gd name="G0" fmla="+- 6453 0 0"/>
                  <a:gd name="G1" fmla="+- 21600 0 0"/>
                  <a:gd name="G2" fmla="+- 21600 0 0"/>
                  <a:gd name="T0" fmla="*/ 0 w 28053"/>
                  <a:gd name="T1" fmla="*/ 986 h 43200"/>
                  <a:gd name="T2" fmla="*/ 4055 w 28053"/>
                  <a:gd name="T3" fmla="*/ 43067 h 43200"/>
                  <a:gd name="T4" fmla="*/ 6453 w 2805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53" h="43200" fill="none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</a:path>
                  <a:path w="28053" h="43200" stroke="0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  <a:lnTo>
                      <a:pt x="6453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696" name="Rectangle 64"/>
            <p:cNvSpPr>
              <a:spLocks noChangeArrowheads="1"/>
            </p:cNvSpPr>
            <p:nvPr/>
          </p:nvSpPr>
          <p:spPr bwMode="auto">
            <a:xfrm>
              <a:off x="1995" y="1298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9697" name="Group 65"/>
            <p:cNvGrpSpPr>
              <a:grpSpLocks/>
            </p:cNvGrpSpPr>
            <p:nvPr/>
          </p:nvGrpSpPr>
          <p:grpSpPr bwMode="auto">
            <a:xfrm>
              <a:off x="2116" y="2395"/>
              <a:ext cx="137" cy="68"/>
              <a:chOff x="7746" y="8098"/>
              <a:chExt cx="342" cy="171"/>
            </a:xfrm>
          </p:grpSpPr>
          <p:sp>
            <p:nvSpPr>
              <p:cNvPr id="69698" name="Oval 66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699" name="Oval 67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703" y="1050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riflettore</a:t>
              </a:r>
              <a:endParaRPr lang="it-IT" altLang="it-IT"/>
            </a:p>
          </p:txBody>
        </p:sp>
        <p:grpSp>
          <p:nvGrpSpPr>
            <p:cNvPr id="69701" name="Group 69"/>
            <p:cNvGrpSpPr>
              <a:grpSpLocks/>
            </p:cNvGrpSpPr>
            <p:nvPr/>
          </p:nvGrpSpPr>
          <p:grpSpPr bwMode="auto">
            <a:xfrm>
              <a:off x="2108" y="1820"/>
              <a:ext cx="137" cy="68"/>
              <a:chOff x="7746" y="8098"/>
              <a:chExt cx="342" cy="171"/>
            </a:xfrm>
          </p:grpSpPr>
          <p:sp>
            <p:nvSpPr>
              <p:cNvPr id="69702" name="Oval 70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03" name="Oval 71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04" name="Text Box 72"/>
            <p:cNvSpPr txBox="1">
              <a:spLocks noChangeArrowheads="1"/>
            </p:cNvSpPr>
            <p:nvPr/>
          </p:nvSpPr>
          <p:spPr bwMode="auto">
            <a:xfrm>
              <a:off x="1258" y="1050"/>
              <a:ext cx="460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rotori</a:t>
              </a:r>
              <a:endParaRPr lang="it-IT" altLang="it-IT"/>
            </a:p>
          </p:txBody>
        </p:sp>
        <p:sp>
          <p:nvSpPr>
            <p:cNvPr id="69705" name="Text Box 73"/>
            <p:cNvSpPr txBox="1">
              <a:spLocks noChangeArrowheads="1"/>
            </p:cNvSpPr>
            <p:nvPr/>
          </p:nvSpPr>
          <p:spPr bwMode="auto">
            <a:xfrm>
              <a:off x="2063" y="1049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>
                  <a:latin typeface="Times New Roman" panose="02020603050405020304" pitchFamily="18" charset="0"/>
                </a:rPr>
                <a:t>pannello</a:t>
              </a:r>
              <a:endParaRPr lang="it-IT" altLang="it-IT"/>
            </a:p>
          </p:txBody>
        </p:sp>
        <p:sp>
          <p:nvSpPr>
            <p:cNvPr id="69706" name="Text Box 74"/>
            <p:cNvSpPr txBox="1">
              <a:spLocks noChangeArrowheads="1"/>
            </p:cNvSpPr>
            <p:nvPr/>
          </p:nvSpPr>
          <p:spPr bwMode="auto">
            <a:xfrm>
              <a:off x="2888" y="1050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tastiera</a:t>
              </a:r>
              <a:endParaRPr lang="it-IT" altLang="it-IT"/>
            </a:p>
          </p:txBody>
        </p:sp>
        <p:grpSp>
          <p:nvGrpSpPr>
            <p:cNvPr id="69707" name="Group 75"/>
            <p:cNvGrpSpPr>
              <a:grpSpLocks/>
            </p:cNvGrpSpPr>
            <p:nvPr/>
          </p:nvGrpSpPr>
          <p:grpSpPr bwMode="auto">
            <a:xfrm>
              <a:off x="1615" y="1300"/>
              <a:ext cx="136" cy="1391"/>
              <a:chOff x="2901" y="3708"/>
              <a:chExt cx="342" cy="3478"/>
            </a:xfrm>
          </p:grpSpPr>
          <p:sp>
            <p:nvSpPr>
              <p:cNvPr id="69708" name="Rectangle 76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09" name="Line 77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0" name="Line 78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1" name="Line 79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2" name="Line 80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9713" name="Group 81"/>
            <p:cNvGrpSpPr>
              <a:grpSpLocks/>
            </p:cNvGrpSpPr>
            <p:nvPr/>
          </p:nvGrpSpPr>
          <p:grpSpPr bwMode="auto">
            <a:xfrm>
              <a:off x="1409" y="1300"/>
              <a:ext cx="137" cy="1391"/>
              <a:chOff x="2388" y="3708"/>
              <a:chExt cx="342" cy="3478"/>
            </a:xfrm>
          </p:grpSpPr>
          <p:sp>
            <p:nvSpPr>
              <p:cNvPr id="69714" name="Rectangle 82"/>
              <p:cNvSpPr>
                <a:spLocks noChangeArrowheads="1"/>
              </p:cNvSpPr>
              <p:nvPr/>
            </p:nvSpPr>
            <p:spPr bwMode="auto">
              <a:xfrm>
                <a:off x="2388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5" name="Line 83"/>
              <p:cNvSpPr>
                <a:spLocks noChangeShapeType="1"/>
              </p:cNvSpPr>
              <p:nvPr/>
            </p:nvSpPr>
            <p:spPr bwMode="auto">
              <a:xfrm>
                <a:off x="2388" y="4336"/>
                <a:ext cx="342" cy="22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6" name="Line 84"/>
              <p:cNvSpPr>
                <a:spLocks noChangeShapeType="1"/>
              </p:cNvSpPr>
              <p:nvPr/>
            </p:nvSpPr>
            <p:spPr bwMode="auto">
              <a:xfrm>
                <a:off x="2388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7" name="Line 85"/>
              <p:cNvSpPr>
                <a:spLocks noChangeShapeType="1"/>
              </p:cNvSpPr>
              <p:nvPr/>
            </p:nvSpPr>
            <p:spPr bwMode="auto">
              <a:xfrm flipV="1">
                <a:off x="2388" y="4337"/>
                <a:ext cx="342" cy="1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18" name="Line 86"/>
              <p:cNvSpPr>
                <a:spLocks noChangeShapeType="1"/>
              </p:cNvSpPr>
              <p:nvPr/>
            </p:nvSpPr>
            <p:spPr bwMode="auto">
              <a:xfrm flipH="1">
                <a:off x="2388" y="5077"/>
                <a:ext cx="342" cy="14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9719" name="Group 87"/>
            <p:cNvGrpSpPr>
              <a:grpSpLocks/>
            </p:cNvGrpSpPr>
            <p:nvPr/>
          </p:nvGrpSpPr>
          <p:grpSpPr bwMode="auto">
            <a:xfrm>
              <a:off x="1204" y="1300"/>
              <a:ext cx="137" cy="1391"/>
              <a:chOff x="1875" y="3708"/>
              <a:chExt cx="342" cy="3478"/>
            </a:xfrm>
          </p:grpSpPr>
          <p:sp>
            <p:nvSpPr>
              <p:cNvPr id="69720" name="Rectangle 88"/>
              <p:cNvSpPr>
                <a:spLocks noChangeArrowheads="1"/>
              </p:cNvSpPr>
              <p:nvPr/>
            </p:nvSpPr>
            <p:spPr bwMode="auto">
              <a:xfrm>
                <a:off x="1875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1" name="Line 89"/>
              <p:cNvSpPr>
                <a:spLocks noChangeShapeType="1"/>
              </p:cNvSpPr>
              <p:nvPr/>
            </p:nvSpPr>
            <p:spPr bwMode="auto">
              <a:xfrm>
                <a:off x="1875" y="4336"/>
                <a:ext cx="3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2" name="Line 90"/>
              <p:cNvSpPr>
                <a:spLocks noChangeShapeType="1"/>
              </p:cNvSpPr>
              <p:nvPr/>
            </p:nvSpPr>
            <p:spPr bwMode="auto">
              <a:xfrm>
                <a:off x="1875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3" name="Line 91"/>
              <p:cNvSpPr>
                <a:spLocks noChangeShapeType="1"/>
              </p:cNvSpPr>
              <p:nvPr/>
            </p:nvSpPr>
            <p:spPr bwMode="auto">
              <a:xfrm>
                <a:off x="1875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9724" name="Line 92"/>
              <p:cNvSpPr>
                <a:spLocks noChangeShapeType="1"/>
              </p:cNvSpPr>
              <p:nvPr/>
            </p:nvSpPr>
            <p:spPr bwMode="auto">
              <a:xfrm flipH="1">
                <a:off x="1875" y="5077"/>
                <a:ext cx="342" cy="1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9725" name="Text Box 93"/>
            <p:cNvSpPr txBox="1">
              <a:spLocks noChangeArrowheads="1"/>
            </p:cNvSpPr>
            <p:nvPr/>
          </p:nvSpPr>
          <p:spPr bwMode="auto">
            <a:xfrm>
              <a:off x="2923" y="1392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69726" name="Text Box 94"/>
            <p:cNvSpPr txBox="1">
              <a:spLocks noChangeArrowheads="1"/>
            </p:cNvSpPr>
            <p:nvPr/>
          </p:nvSpPr>
          <p:spPr bwMode="auto">
            <a:xfrm>
              <a:off x="2923" y="171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69727" name="Text Box 95"/>
            <p:cNvSpPr txBox="1">
              <a:spLocks noChangeArrowheads="1"/>
            </p:cNvSpPr>
            <p:nvPr/>
          </p:nvSpPr>
          <p:spPr bwMode="auto">
            <a:xfrm>
              <a:off x="2923" y="1985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sp>
          <p:nvSpPr>
            <p:cNvPr id="69728" name="Line 96"/>
            <p:cNvSpPr>
              <a:spLocks noChangeShapeType="1"/>
            </p:cNvSpPr>
            <p:nvPr/>
          </p:nvSpPr>
          <p:spPr bwMode="auto">
            <a:xfrm rot="16525510" flipH="1">
              <a:off x="3139" y="1436"/>
              <a:ext cx="0" cy="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29" name="Line 97"/>
            <p:cNvSpPr>
              <a:spLocks noChangeShapeType="1"/>
            </p:cNvSpPr>
            <p:nvPr/>
          </p:nvSpPr>
          <p:spPr bwMode="auto">
            <a:xfrm rot="-48274490">
              <a:off x="3069" y="1461"/>
              <a:ext cx="7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0" name="Line 98"/>
            <p:cNvSpPr>
              <a:spLocks noChangeShapeType="1"/>
            </p:cNvSpPr>
            <p:nvPr/>
          </p:nvSpPr>
          <p:spPr bwMode="auto">
            <a:xfrm rot="16525510" flipH="1">
              <a:off x="3133" y="1510"/>
              <a:ext cx="77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1" name="Line 99"/>
            <p:cNvSpPr>
              <a:spLocks noChangeShapeType="1"/>
            </p:cNvSpPr>
            <p:nvPr/>
          </p:nvSpPr>
          <p:spPr bwMode="auto">
            <a:xfrm>
              <a:off x="3360" y="1548"/>
              <a:ext cx="11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2" name="Line 100"/>
            <p:cNvSpPr>
              <a:spLocks noChangeShapeType="1"/>
            </p:cNvSpPr>
            <p:nvPr/>
          </p:nvSpPr>
          <p:spPr bwMode="auto">
            <a:xfrm flipV="1">
              <a:off x="3231" y="1469"/>
              <a:ext cx="2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3" name="Line 101"/>
            <p:cNvSpPr>
              <a:spLocks noChangeShapeType="1"/>
            </p:cNvSpPr>
            <p:nvPr/>
          </p:nvSpPr>
          <p:spPr bwMode="auto">
            <a:xfrm flipH="1">
              <a:off x="2673" y="1551"/>
              <a:ext cx="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4" name="Line 102"/>
            <p:cNvSpPr>
              <a:spLocks noChangeShapeType="1"/>
            </p:cNvSpPr>
            <p:nvPr/>
          </p:nvSpPr>
          <p:spPr bwMode="auto">
            <a:xfrm>
              <a:off x="3360" y="1552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5" name="Line 103"/>
            <p:cNvSpPr>
              <a:spLocks noChangeShapeType="1"/>
            </p:cNvSpPr>
            <p:nvPr/>
          </p:nvSpPr>
          <p:spPr bwMode="auto">
            <a:xfrm>
              <a:off x="3129" y="1620"/>
              <a:ext cx="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6" name="Arc 104"/>
            <p:cNvSpPr>
              <a:spLocks/>
            </p:cNvSpPr>
            <p:nvPr/>
          </p:nvSpPr>
          <p:spPr bwMode="auto">
            <a:xfrm rot="14994789">
              <a:off x="3111" y="1470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7" name="Line 105"/>
            <p:cNvSpPr>
              <a:spLocks noChangeShapeType="1"/>
            </p:cNvSpPr>
            <p:nvPr/>
          </p:nvSpPr>
          <p:spPr bwMode="auto">
            <a:xfrm>
              <a:off x="3105" y="1518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38" name="Text Box 106"/>
            <p:cNvSpPr txBox="1">
              <a:spLocks noChangeArrowheads="1"/>
            </p:cNvSpPr>
            <p:nvPr/>
          </p:nvSpPr>
          <p:spPr bwMode="auto">
            <a:xfrm>
              <a:off x="3129" y="1496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69739" name="Text Box 107"/>
            <p:cNvSpPr txBox="1">
              <a:spLocks noChangeArrowheads="1"/>
            </p:cNvSpPr>
            <p:nvPr/>
          </p:nvSpPr>
          <p:spPr bwMode="auto">
            <a:xfrm>
              <a:off x="2941" y="2281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69740" name="Line 108"/>
            <p:cNvSpPr>
              <a:spLocks noChangeShapeType="1"/>
            </p:cNvSpPr>
            <p:nvPr/>
          </p:nvSpPr>
          <p:spPr bwMode="auto">
            <a:xfrm flipH="1">
              <a:off x="2687" y="2111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1" name="Line 109"/>
            <p:cNvSpPr>
              <a:spLocks noChangeShapeType="1"/>
            </p:cNvSpPr>
            <p:nvPr/>
          </p:nvSpPr>
          <p:spPr bwMode="auto">
            <a:xfrm rot="16525510" flipH="1">
              <a:off x="3200" y="1994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2" name="Line 110"/>
            <p:cNvSpPr>
              <a:spLocks noChangeShapeType="1"/>
            </p:cNvSpPr>
            <p:nvPr/>
          </p:nvSpPr>
          <p:spPr bwMode="auto">
            <a:xfrm rot="-48274490">
              <a:off x="3130" y="2019"/>
              <a:ext cx="7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3" name="Line 111"/>
            <p:cNvSpPr>
              <a:spLocks noChangeShapeType="1"/>
            </p:cNvSpPr>
            <p:nvPr/>
          </p:nvSpPr>
          <p:spPr bwMode="auto">
            <a:xfrm rot="16525510" flipH="1">
              <a:off x="3194" y="2069"/>
              <a:ext cx="7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4" name="Line 112"/>
            <p:cNvSpPr>
              <a:spLocks noChangeShapeType="1"/>
            </p:cNvSpPr>
            <p:nvPr/>
          </p:nvSpPr>
          <p:spPr bwMode="auto">
            <a:xfrm>
              <a:off x="3421" y="2108"/>
              <a:ext cx="6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5" name="Line 113"/>
            <p:cNvSpPr>
              <a:spLocks noChangeShapeType="1"/>
            </p:cNvSpPr>
            <p:nvPr/>
          </p:nvSpPr>
          <p:spPr bwMode="auto">
            <a:xfrm>
              <a:off x="3421" y="2111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6" name="Line 114"/>
            <p:cNvSpPr>
              <a:spLocks noChangeShapeType="1"/>
            </p:cNvSpPr>
            <p:nvPr/>
          </p:nvSpPr>
          <p:spPr bwMode="auto">
            <a:xfrm>
              <a:off x="3189" y="2180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7" name="Arc 115"/>
            <p:cNvSpPr>
              <a:spLocks/>
            </p:cNvSpPr>
            <p:nvPr/>
          </p:nvSpPr>
          <p:spPr bwMode="auto">
            <a:xfrm rot="14994789">
              <a:off x="3171" y="2029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8" name="Line 116"/>
            <p:cNvSpPr>
              <a:spLocks noChangeShapeType="1"/>
            </p:cNvSpPr>
            <p:nvPr/>
          </p:nvSpPr>
          <p:spPr bwMode="auto">
            <a:xfrm>
              <a:off x="3165" y="2077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49" name="Line 117"/>
            <p:cNvSpPr>
              <a:spLocks noChangeShapeType="1"/>
            </p:cNvSpPr>
            <p:nvPr/>
          </p:nvSpPr>
          <p:spPr bwMode="auto">
            <a:xfrm flipV="1">
              <a:off x="3286" y="2032"/>
              <a:ext cx="1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0" name="Rectangle 118"/>
            <p:cNvSpPr>
              <a:spLocks noChangeArrowheads="1"/>
            </p:cNvSpPr>
            <p:nvPr/>
          </p:nvSpPr>
          <p:spPr bwMode="auto">
            <a:xfrm>
              <a:off x="2675" y="1300"/>
              <a:ext cx="798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1" name="Line 119"/>
            <p:cNvSpPr>
              <a:spLocks noChangeShapeType="1"/>
            </p:cNvSpPr>
            <p:nvPr/>
          </p:nvSpPr>
          <p:spPr bwMode="auto">
            <a:xfrm>
              <a:off x="3470" y="2455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2" name="Line 120"/>
            <p:cNvSpPr>
              <a:spLocks noChangeShapeType="1"/>
            </p:cNvSpPr>
            <p:nvPr/>
          </p:nvSpPr>
          <p:spPr bwMode="auto">
            <a:xfrm flipV="1">
              <a:off x="3471" y="2115"/>
              <a:ext cx="543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3" name="Line 121"/>
            <p:cNvSpPr>
              <a:spLocks noChangeShapeType="1"/>
            </p:cNvSpPr>
            <p:nvPr/>
          </p:nvSpPr>
          <p:spPr bwMode="auto">
            <a:xfrm flipV="1">
              <a:off x="3486" y="1842"/>
              <a:ext cx="392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4" name="Line 122"/>
            <p:cNvSpPr>
              <a:spLocks noChangeShapeType="1"/>
            </p:cNvSpPr>
            <p:nvPr/>
          </p:nvSpPr>
          <p:spPr bwMode="auto">
            <a:xfrm>
              <a:off x="3475" y="1548"/>
              <a:ext cx="4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5" name="Text Box 123"/>
            <p:cNvSpPr txBox="1">
              <a:spLocks noChangeArrowheads="1"/>
            </p:cNvSpPr>
            <p:nvPr/>
          </p:nvSpPr>
          <p:spPr bwMode="auto">
            <a:xfrm>
              <a:off x="3211" y="2057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69756" name="Rectangle 124"/>
            <p:cNvSpPr>
              <a:spLocks noChangeArrowheads="1"/>
            </p:cNvSpPr>
            <p:nvPr/>
          </p:nvSpPr>
          <p:spPr bwMode="auto">
            <a:xfrm>
              <a:off x="657" y="935"/>
              <a:ext cx="4332" cy="210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757" name="Line 125"/>
            <p:cNvSpPr>
              <a:spLocks noChangeShapeType="1"/>
            </p:cNvSpPr>
            <p:nvPr/>
          </p:nvSpPr>
          <p:spPr bwMode="auto">
            <a:xfrm flipH="1">
              <a:off x="2154" y="186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9758" name="Line 126"/>
            <p:cNvSpPr>
              <a:spLocks noChangeShapeType="1"/>
            </p:cNvSpPr>
            <p:nvPr/>
          </p:nvSpPr>
          <p:spPr bwMode="auto">
            <a:xfrm>
              <a:off x="2154" y="186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9759" name="Text Box 127"/>
            <p:cNvSpPr txBox="1">
              <a:spLocks noChangeArrowheads="1"/>
            </p:cNvSpPr>
            <p:nvPr/>
          </p:nvSpPr>
          <p:spPr bwMode="auto">
            <a:xfrm>
              <a:off x="1224" y="2704"/>
              <a:ext cx="50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400" b="1">
                  <a:latin typeface="Times New Roman" panose="02020603050405020304" pitchFamily="18" charset="0"/>
                </a:rPr>
                <a:t>I    III    II</a:t>
              </a:r>
              <a:endParaRPr lang="it-IT" altLang="it-IT"/>
            </a:p>
          </p:txBody>
        </p:sp>
        <p:sp>
          <p:nvSpPr>
            <p:cNvPr id="69760" name="Text Box 128"/>
            <p:cNvSpPr txBox="1">
              <a:spLocks noChangeArrowheads="1"/>
            </p:cNvSpPr>
            <p:nvPr/>
          </p:nvSpPr>
          <p:spPr bwMode="auto">
            <a:xfrm>
              <a:off x="725" y="2772"/>
              <a:ext cx="39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/>
                <a:t>   </a:t>
              </a:r>
              <a:r>
                <a:rPr lang="it-IT" altLang="it-IT">
                  <a:sym typeface="Symbol" panose="05050102010706020507" pitchFamily="18" charset="2"/>
                </a:rPr>
                <a:t>                     </a:t>
              </a:r>
              <a:r>
                <a:rPr lang="it-IT" altLang="it-IT"/>
                <a:t>                 permutazioni singole</a:t>
              </a:r>
            </a:p>
          </p:txBody>
        </p:sp>
      </p:grpSp>
      <p:sp>
        <p:nvSpPr>
          <p:cNvPr id="69761" name="Text Box 129"/>
          <p:cNvSpPr txBox="1">
            <a:spLocks noChangeArrowheads="1"/>
          </p:cNvSpPr>
          <p:nvPr/>
        </p:nvSpPr>
        <p:spPr bwMode="auto">
          <a:xfrm>
            <a:off x="395288" y="4292600"/>
            <a:ext cx="8280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dirty="0"/>
              <a:t>  =  </a:t>
            </a:r>
            <a:r>
              <a:rPr lang="it-IT" altLang="it-IT" b="1" dirty="0">
                <a:sym typeface="Symbol" panose="05050102010706020507" pitchFamily="18" charset="2"/>
              </a:rPr>
              <a:t>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 </a:t>
            </a:r>
            <a:r>
              <a:rPr lang="it-IT" altLang="it-IT" b="1" dirty="0">
                <a:sym typeface="Symbol" panose="05050102010706020507" pitchFamily="18" charset="2"/>
              </a:rPr>
              <a:t>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 </a:t>
            </a:r>
            <a:r>
              <a:rPr lang="it-IT" altLang="it-IT" dirty="0">
                <a:sym typeface="Symbol" panose="05050102010706020507" pitchFamily="18" charset="2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permutazione “</a:t>
            </a:r>
            <a:r>
              <a:rPr lang="it-IT" altLang="it-IT" i="1" dirty="0">
                <a:sym typeface="Symbol" panose="05050102010706020507" pitchFamily="18" charset="2"/>
              </a:rPr>
              <a:t>statica”</a:t>
            </a:r>
            <a:r>
              <a:rPr lang="it-IT" altLang="it-IT" dirty="0">
                <a:sym typeface="Symbol" panose="05050102010706020507" pitchFamily="18" charset="2"/>
              </a:rPr>
              <a:t> associata a Enigma.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N.B.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baseline="30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= 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</a:t>
            </a:r>
            <a:r>
              <a:rPr lang="it-IT" altLang="it-IT" dirty="0">
                <a:sym typeface="Symbol" panose="05050102010706020507" pitchFamily="18" charset="2"/>
              </a:rPr>
              <a:t>   </a:t>
            </a:r>
            <a:r>
              <a:rPr lang="it-IT" altLang="it-IT" b="1" dirty="0">
                <a:sym typeface="Symbol" panose="05050102010706020507" pitchFamily="18" charset="2"/>
              </a:rPr>
              <a:t>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 </a:t>
            </a:r>
            <a:r>
              <a:rPr lang="it-IT" altLang="it-IT" dirty="0">
                <a:sym typeface="Symbol" panose="05050102010706020507" pitchFamily="18" charset="2"/>
              </a:rPr>
              <a:t> = </a:t>
            </a:r>
            <a:r>
              <a:rPr lang="it-IT" altLang="it-IT" b="1" dirty="0">
                <a:sym typeface="Symbol" panose="05050102010706020507" pitchFamily="18" charset="2"/>
              </a:rPr>
              <a:t>I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poiché  è una involuzione, cioè 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 e anche  è una involuzione,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allora l’intera   è una i</a:t>
            </a:r>
            <a:r>
              <a:rPr lang="it-IT" altLang="it-IT" i="1" dirty="0">
                <a:sym typeface="Symbol" panose="05050102010706020507" pitchFamily="18" charset="2"/>
              </a:rPr>
              <a:t>nvoluzione</a:t>
            </a:r>
            <a:r>
              <a:rPr lang="it-IT" altLang="it-IT" dirty="0">
                <a:sym typeface="Symbol" panose="05050102010706020507" pitchFamily="18" charset="2"/>
              </a:rPr>
              <a:t>. Quindi la codifica coincide con la sua inversa: la decodifica. </a:t>
            </a:r>
          </a:p>
        </p:txBody>
      </p:sp>
      <p:grpSp>
        <p:nvGrpSpPr>
          <p:cNvPr id="6976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976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976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C00D37-937A-417A-BAF3-2B7BB65D2D0D}" type="slidenum">
              <a:rPr lang="it-IT" altLang="it-IT" sz="1400"/>
              <a:pPr algn="r" eaLnBrk="1" hangingPunct="1">
                <a:spcBef>
                  <a:spcPct val="0"/>
                </a:spcBef>
              </a:pPr>
              <a:t>16</a:t>
            </a:fld>
            <a:endParaRPr lang="it-IT" altLang="it-IT" sz="1400"/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0" y="2416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(3)</a:t>
            </a: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647700" y="1233488"/>
            <a:ext cx="820896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it-IT" altLang="it-IT"/>
              <a:t> Def. Un ciclo 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), lungo </a:t>
            </a:r>
            <a:r>
              <a:rPr lang="it-IT" altLang="it-IT" i="1"/>
              <a:t>p</a:t>
            </a:r>
            <a:r>
              <a:rPr lang="it-IT" altLang="it-IT"/>
              <a:t>, è la permutazione </a:t>
            </a:r>
            <a:r>
              <a:rPr lang="en-GB" altLang="it-IT" sz="22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 </a:t>
            </a:r>
            <a:r>
              <a:rPr lang="en-GB" altLang="it-IT">
                <a:cs typeface="Times New Roman" panose="02020603050405020304" pitchFamily="18" charset="0"/>
                <a:sym typeface="Symbol" panose="05050102010706020507" pitchFamily="18" charset="2"/>
              </a:rPr>
              <a:t>tale che</a:t>
            </a:r>
            <a:r>
              <a:rPr lang="it-IT" altLang="it-IT"/>
              <a:t>:</a:t>
            </a:r>
          </a:p>
          <a:p>
            <a:pPr>
              <a:spcBef>
                <a:spcPct val="0"/>
              </a:spcBef>
            </a:pPr>
            <a:r>
              <a:rPr lang="en-GB" altLang="it-IT">
                <a:sym typeface="Symbol" panose="05050102010706020507" pitchFamily="18" charset="2"/>
              </a:rPr>
              <a:t>  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; …;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 =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; </a:t>
            </a:r>
            <a:r>
              <a:rPr lang="en-GB" altLang="it-IT">
                <a:sym typeface="Symbol" panose="05050102010706020507" pitchFamily="18" charset="2"/>
              </a:rPr>
              <a:t></a:t>
            </a:r>
            <a:r>
              <a:rPr lang="it-IT" altLang="it-IT"/>
              <a:t>(</a:t>
            </a:r>
            <a:r>
              <a:rPr lang="it-IT" altLang="it-IT" i="1"/>
              <a:t>h</a:t>
            </a:r>
            <a:r>
              <a:rPr lang="it-IT" altLang="it-IT"/>
              <a:t>) = </a:t>
            </a:r>
            <a:r>
              <a:rPr lang="it-IT" altLang="it-IT" i="1"/>
              <a:t>h</a:t>
            </a:r>
            <a:r>
              <a:rPr lang="it-IT" altLang="it-IT"/>
              <a:t>, per </a:t>
            </a:r>
            <a:r>
              <a:rPr lang="it-IT" altLang="it-IT" i="1"/>
              <a:t>h</a:t>
            </a:r>
            <a:r>
              <a:rPr lang="it-IT" altLang="it-IT"/>
              <a:t> </a:t>
            </a:r>
            <a:r>
              <a:rPr lang="it-IT" altLang="it-IT">
                <a:sym typeface="Symbol" panose="05050102010706020507" pitchFamily="18" charset="2"/>
              </a:rPr>
              <a:t> </a:t>
            </a:r>
            <a:r>
              <a:rPr lang="it-IT" altLang="it-IT" i="1"/>
              <a:t>c</a:t>
            </a:r>
            <a:r>
              <a:rPr lang="it-IT" altLang="it-IT" sz="1600" baseline="-40000"/>
              <a:t>j</a:t>
            </a:r>
            <a:r>
              <a:rPr lang="it-IT" altLang="it-IT"/>
              <a:t>;</a:t>
            </a:r>
          </a:p>
          <a:p>
            <a:pPr>
              <a:spcBef>
                <a:spcPct val="0"/>
              </a:spcBef>
            </a:pPr>
            <a:endParaRPr lang="it-IT" altLang="it-IT"/>
          </a:p>
          <a:p>
            <a:pPr>
              <a:spcBef>
                <a:spcPct val="0"/>
              </a:spcBef>
            </a:pPr>
            <a:r>
              <a:rPr lang="it-IT" altLang="it-IT"/>
              <a:t>N.B. (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</a:t>
            </a:r>
            <a:r>
              <a:rPr lang="it-IT" altLang="it-IT"/>
              <a:t>) = (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 </a:t>
            </a:r>
            <a:r>
              <a:rPr lang="it-IT" altLang="it-IT"/>
              <a:t>,</a:t>
            </a:r>
            <a:r>
              <a:rPr lang="it-IT" altLang="it-IT" sz="1600" baseline="-40000"/>
              <a:t>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) = (</a:t>
            </a:r>
            <a:r>
              <a:rPr lang="it-IT" altLang="it-IT" i="1"/>
              <a:t>c</a:t>
            </a:r>
            <a:r>
              <a:rPr lang="it-IT" altLang="it-IT" sz="1600" baseline="-40000"/>
              <a:t>3</a:t>
            </a:r>
            <a:r>
              <a:rPr lang="it-IT" altLang="it-IT"/>
              <a:t>, …, </a:t>
            </a:r>
            <a:r>
              <a:rPr lang="it-IT" altLang="it-IT" i="1"/>
              <a:t>c</a:t>
            </a:r>
            <a:r>
              <a:rPr lang="it-IT" altLang="it-IT" sz="1600" baseline="-40000"/>
              <a:t>p </a:t>
            </a:r>
            <a:r>
              <a:rPr lang="it-IT" altLang="it-IT"/>
              <a:t>,</a:t>
            </a:r>
            <a:r>
              <a:rPr lang="it-IT" altLang="it-IT" sz="1600" baseline="-40000"/>
              <a:t> </a:t>
            </a:r>
            <a:r>
              <a:rPr lang="it-IT" altLang="it-IT" i="1"/>
              <a:t>c</a:t>
            </a:r>
            <a:r>
              <a:rPr lang="it-IT" altLang="it-IT" sz="1600" baseline="-30000"/>
              <a:t>1</a:t>
            </a:r>
            <a:r>
              <a:rPr lang="it-IT" altLang="it-IT"/>
              <a:t>, </a:t>
            </a:r>
            <a:r>
              <a:rPr lang="it-IT" altLang="it-IT" i="1"/>
              <a:t>c</a:t>
            </a:r>
            <a:r>
              <a:rPr lang="it-IT" altLang="it-IT" sz="1600" baseline="-30000"/>
              <a:t>2</a:t>
            </a:r>
            <a:r>
              <a:rPr lang="it-IT" altLang="it-IT"/>
              <a:t>) </a:t>
            </a:r>
          </a:p>
        </p:txBody>
      </p:sp>
      <p:grpSp>
        <p:nvGrpSpPr>
          <p:cNvPr id="62542" name="Group 78"/>
          <p:cNvGrpSpPr>
            <a:grpSpLocks/>
          </p:cNvGrpSpPr>
          <p:nvPr/>
        </p:nvGrpSpPr>
        <p:grpSpPr bwMode="auto">
          <a:xfrm>
            <a:off x="2195513" y="2960688"/>
            <a:ext cx="6570662" cy="1230312"/>
            <a:chOff x="453" y="3158"/>
            <a:chExt cx="4139" cy="775"/>
          </a:xfrm>
        </p:grpSpPr>
        <p:sp>
          <p:nvSpPr>
            <p:cNvPr id="62527" name="Text Box 63"/>
            <p:cNvSpPr txBox="1">
              <a:spLocks noChangeArrowheads="1"/>
            </p:cNvSpPr>
            <p:nvPr/>
          </p:nvSpPr>
          <p:spPr bwMode="auto">
            <a:xfrm>
              <a:off x="785" y="3158"/>
              <a:ext cx="3807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</a:rPr>
                <a:t>1	2	3	4	5	6	7</a:t>
              </a:r>
            </a:p>
            <a:p>
              <a:endParaRPr lang="it-IT" altLang="it-IT"/>
            </a:p>
          </p:txBody>
        </p:sp>
        <p:sp>
          <p:nvSpPr>
            <p:cNvPr id="62528" name="Text Box 64"/>
            <p:cNvSpPr txBox="1">
              <a:spLocks noChangeArrowheads="1"/>
            </p:cNvSpPr>
            <p:nvPr/>
          </p:nvSpPr>
          <p:spPr bwMode="auto">
            <a:xfrm>
              <a:off x="453" y="3432"/>
              <a:ext cx="3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  <a:sym typeface="Symbol" panose="05050102010706020507" pitchFamily="18" charset="2"/>
                </a:rPr>
                <a:t></a:t>
              </a:r>
              <a:r>
                <a:rPr lang="it-IT" altLang="it-IT">
                  <a:solidFill>
                    <a:srgbClr val="000000"/>
                  </a:solidFill>
                </a:rPr>
                <a:t>  =</a:t>
              </a:r>
              <a:endParaRPr lang="it-IT" altLang="it-IT"/>
            </a:p>
          </p:txBody>
        </p:sp>
        <p:sp>
          <p:nvSpPr>
            <p:cNvPr id="62529" name="Line 65"/>
            <p:cNvSpPr>
              <a:spLocks noChangeShapeType="1"/>
            </p:cNvSpPr>
            <p:nvPr/>
          </p:nvSpPr>
          <p:spPr bwMode="auto">
            <a:xfrm>
              <a:off x="898" y="3454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0" name="Text Box 66"/>
            <p:cNvSpPr txBox="1">
              <a:spLocks noChangeArrowheads="1"/>
            </p:cNvSpPr>
            <p:nvPr/>
          </p:nvSpPr>
          <p:spPr bwMode="auto">
            <a:xfrm>
              <a:off x="785" y="3682"/>
              <a:ext cx="3807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it-IT" altLang="it-IT">
                  <a:solidFill>
                    <a:srgbClr val="000000"/>
                  </a:solidFill>
                </a:rPr>
                <a:t>3	7	4	6	5	1	2</a:t>
              </a:r>
              <a:endParaRPr lang="it-IT" altLang="it-IT"/>
            </a:p>
          </p:txBody>
        </p:sp>
        <p:sp>
          <p:nvSpPr>
            <p:cNvPr id="62531" name="Line 67"/>
            <p:cNvSpPr>
              <a:spLocks noChangeShapeType="1"/>
            </p:cNvSpPr>
            <p:nvPr/>
          </p:nvSpPr>
          <p:spPr bwMode="auto">
            <a:xfrm>
              <a:off x="2038" y="3454"/>
              <a:ext cx="0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2" name="Line 68"/>
            <p:cNvSpPr>
              <a:spLocks noChangeShapeType="1"/>
            </p:cNvSpPr>
            <p:nvPr/>
          </p:nvSpPr>
          <p:spPr bwMode="auto">
            <a:xfrm>
              <a:off x="2607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3" name="Line 69"/>
            <p:cNvSpPr>
              <a:spLocks noChangeShapeType="1"/>
            </p:cNvSpPr>
            <p:nvPr/>
          </p:nvSpPr>
          <p:spPr bwMode="auto">
            <a:xfrm>
              <a:off x="376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4" name="Line 70"/>
            <p:cNvSpPr>
              <a:spLocks noChangeShapeType="1"/>
            </p:cNvSpPr>
            <p:nvPr/>
          </p:nvSpPr>
          <p:spPr bwMode="auto">
            <a:xfrm flipV="1">
              <a:off x="990" y="3397"/>
              <a:ext cx="980" cy="3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5" name="Line 71"/>
            <p:cNvSpPr>
              <a:spLocks noChangeShapeType="1"/>
            </p:cNvSpPr>
            <p:nvPr/>
          </p:nvSpPr>
          <p:spPr bwMode="auto">
            <a:xfrm flipV="1">
              <a:off x="2084" y="3363"/>
              <a:ext cx="45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6" name="Line 72"/>
            <p:cNvSpPr>
              <a:spLocks noChangeShapeType="1"/>
            </p:cNvSpPr>
            <p:nvPr/>
          </p:nvSpPr>
          <p:spPr bwMode="auto">
            <a:xfrm flipV="1">
              <a:off x="2654" y="3385"/>
              <a:ext cx="1042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7" name="Line 73"/>
            <p:cNvSpPr>
              <a:spLocks noChangeShapeType="1"/>
            </p:cNvSpPr>
            <p:nvPr/>
          </p:nvSpPr>
          <p:spPr bwMode="auto">
            <a:xfrm flipH="1" flipV="1">
              <a:off x="945" y="3363"/>
              <a:ext cx="2751" cy="3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38" name="Line 74"/>
            <p:cNvSpPr>
              <a:spLocks noChangeShapeType="1"/>
            </p:cNvSpPr>
            <p:nvPr/>
          </p:nvSpPr>
          <p:spPr bwMode="auto">
            <a:xfrm>
              <a:off x="3197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40" name="Line 76"/>
            <p:cNvSpPr>
              <a:spLocks noChangeShapeType="1"/>
            </p:cNvSpPr>
            <p:nvPr/>
          </p:nvSpPr>
          <p:spPr bwMode="auto">
            <a:xfrm>
              <a:off x="435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41" name="Line 77"/>
            <p:cNvSpPr>
              <a:spLocks noChangeShapeType="1"/>
            </p:cNvSpPr>
            <p:nvPr/>
          </p:nvSpPr>
          <p:spPr bwMode="auto">
            <a:xfrm>
              <a:off x="1474" y="3453"/>
              <a:ext cx="1" cy="2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647700" y="34290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esempio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2519363" y="4329113"/>
            <a:ext cx="61563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= (1, 3, 4, 6) (2, 7) (5)</a:t>
            </a:r>
          </a:p>
          <a:p>
            <a:r>
              <a:rPr lang="it-IT" altLang="it-IT" dirty="0"/>
              <a:t>= (4, 6, 1, 3) (7, 2) (5)</a:t>
            </a:r>
          </a:p>
          <a:p>
            <a:r>
              <a:rPr lang="it-IT" altLang="it-IT" dirty="0"/>
              <a:t>= (5) (2, 7) (1, 3, 4, 6)</a:t>
            </a:r>
          </a:p>
          <a:p>
            <a:r>
              <a:rPr lang="it-IT" altLang="it-IT" dirty="0"/>
              <a:t>= </a:t>
            </a:r>
            <a:r>
              <a:rPr lang="it-IT" altLang="it-IT" b="1" dirty="0"/>
              <a:t>(1, 3, 4, 6) (2, 7)          scrittura standard</a:t>
            </a:r>
          </a:p>
        </p:txBody>
      </p:sp>
      <p:grpSp>
        <p:nvGrpSpPr>
          <p:cNvPr id="62545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254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254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D94C405-62BC-4DF7-8CAA-07AB81EEFE11}" type="slidenum">
              <a:rPr lang="it-IT" altLang="it-IT" sz="1400"/>
              <a:pPr algn="r" eaLnBrk="1" hangingPunct="1">
                <a:spcBef>
                  <a:spcPct val="0"/>
                </a:spcBef>
              </a:pPr>
              <a:t>17</a:t>
            </a:fld>
            <a:endParaRPr lang="it-IT" altLang="it-IT" sz="1400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95288" y="1160463"/>
            <a:ext cx="83518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 </a:t>
            </a:r>
            <a:r>
              <a:rPr lang="it-IT" altLang="it-IT" b="1" dirty="0" err="1"/>
              <a:t>Th</a:t>
            </a:r>
            <a:r>
              <a:rPr lang="it-IT" altLang="it-IT" b="1" dirty="0"/>
              <a:t>. 1.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esiste un numero finito di cicli </a:t>
            </a:r>
            <a:r>
              <a:rPr lang="it-IT" altLang="it-IT" b="1" i="1" dirty="0"/>
              <a:t>disgiunti</a:t>
            </a:r>
            <a:r>
              <a:rPr lang="it-IT" altLang="it-IT" b="1" dirty="0"/>
              <a:t> tali che </a:t>
            </a:r>
          </a:p>
          <a:p>
            <a:r>
              <a:rPr lang="en-GB" altLang="it-IT" b="1" dirty="0">
                <a:sym typeface="Symbol" panose="05050102010706020507" pitchFamily="18" charset="2"/>
              </a:rPr>
              <a:t>                                           = </a:t>
            </a:r>
            <a:r>
              <a:rPr lang="it-IT" altLang="it-IT" b="1" baseline="-25000" dirty="0"/>
              <a:t>1</a:t>
            </a:r>
            <a:r>
              <a:rPr lang="en-GB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-25000" dirty="0"/>
              <a:t>2</a:t>
            </a:r>
            <a:r>
              <a:rPr lang="en-GB" altLang="it-IT" b="1" dirty="0">
                <a:sym typeface="Symbol" panose="05050102010706020507" pitchFamily="18" charset="2"/>
              </a:rPr>
              <a:t> … </a:t>
            </a:r>
            <a:r>
              <a:rPr lang="it-IT" altLang="it-IT" b="1" i="1" baseline="-25000" dirty="0"/>
              <a:t>k</a:t>
            </a:r>
          </a:p>
          <a:p>
            <a:pPr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MATEMATICA (4)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03238" y="2349500"/>
            <a:ext cx="8245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scrittura “standard”:	- lunghezza dei cicli non crescente,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- ogni ciclo inizia con l’elemento più “piccolo”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- cicli di eguale lunghezza sono in ordine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		  dell’elemento iniziale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03238" y="4868863"/>
            <a:ext cx="813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err="1"/>
              <a:t>Def</a:t>
            </a:r>
            <a:r>
              <a:rPr lang="it-IT" altLang="it-IT" dirty="0"/>
              <a:t>. </a:t>
            </a:r>
            <a:r>
              <a:rPr lang="it-IT" altLang="it-IT" dirty="0">
                <a:sym typeface="Symbol" panose="05050102010706020507" pitchFamily="18" charset="2"/>
              </a:rPr>
              <a:t>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dirty="0">
                <a:sym typeface="Symbol" panose="05050102010706020507" pitchFamily="18" charset="2"/>
              </a:rPr>
              <a:t>S</a:t>
            </a:r>
            <a:r>
              <a:rPr lang="it-IT" altLang="it-IT" baseline="-25000" dirty="0"/>
              <a:t>n</a:t>
            </a:r>
            <a:r>
              <a:rPr lang="it-IT" altLang="it-IT" dirty="0"/>
              <a:t> la </a:t>
            </a:r>
            <a:r>
              <a:rPr lang="it-IT" altLang="it-IT" i="1" dirty="0"/>
              <a:t>coniugata</a:t>
            </a:r>
            <a:r>
              <a:rPr lang="it-IT" altLang="it-IT" dirty="0"/>
              <a:t> di </a:t>
            </a:r>
            <a:r>
              <a:rPr lang="en-GB" altLang="it-IT" dirty="0">
                <a:sym typeface="Symbol" panose="05050102010706020507" pitchFamily="18" charset="2"/>
              </a:rPr>
              <a:t> </a:t>
            </a:r>
            <a:r>
              <a:rPr lang="it-IT" altLang="it-IT" dirty="0"/>
              <a:t>mediante </a:t>
            </a:r>
            <a:r>
              <a:rPr lang="it-IT" altLang="it-IT" dirty="0">
                <a:sym typeface="Symbol" panose="05050102010706020507" pitchFamily="18" charset="2"/>
              </a:rPr>
              <a:t> è la permutazione   </a:t>
            </a:r>
            <a:r>
              <a:rPr lang="it-IT" altLang="it-IT" baseline="40000" dirty="0">
                <a:sym typeface="Symbol" panose="05050102010706020507" pitchFamily="18" charset="2"/>
              </a:rPr>
              <a:t> -1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en-GB" altLang="it-IT" dirty="0">
                <a:sym typeface="Symbol" panose="05050102010706020507" pitchFamily="18" charset="2"/>
              </a:rPr>
              <a:t> </a:t>
            </a:r>
            <a:r>
              <a:rPr lang="it-IT" altLang="it-IT" dirty="0">
                <a:sym typeface="Symbol" panose="05050102010706020507" pitchFamily="18" charset="2"/>
              </a:rPr>
              <a:t>.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03238" y="3933825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 err="1"/>
              <a:t>Def</a:t>
            </a:r>
            <a:r>
              <a:rPr lang="it-IT" altLang="it-IT" dirty="0"/>
              <a:t>.  </a:t>
            </a:r>
            <a:r>
              <a:rPr lang="it-IT" altLang="it-IT" dirty="0">
                <a:sym typeface="Symbol" panose="05050102010706020507" pitchFamily="18" charset="2"/>
              </a:rPr>
              <a:t>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dirty="0">
                <a:sym typeface="Symbol" panose="05050102010706020507" pitchFamily="18" charset="2"/>
              </a:rPr>
              <a:t>S</a:t>
            </a:r>
            <a:r>
              <a:rPr lang="it-IT" altLang="it-IT" baseline="-25000" dirty="0"/>
              <a:t>n</a:t>
            </a:r>
            <a:r>
              <a:rPr lang="it-IT" altLang="it-IT" dirty="0"/>
              <a:t> si dice </a:t>
            </a:r>
            <a:r>
              <a:rPr lang="it-IT" altLang="it-IT" b="1" i="1" dirty="0"/>
              <a:t>struttura di cicli </a:t>
            </a:r>
            <a:r>
              <a:rPr lang="it-IT" altLang="it-IT" dirty="0"/>
              <a:t>di </a:t>
            </a:r>
            <a:r>
              <a:rPr lang="en-GB" altLang="it-IT" dirty="0">
                <a:sym typeface="Symbol" panose="05050102010706020507" pitchFamily="18" charset="2"/>
              </a:rPr>
              <a:t> la </a:t>
            </a:r>
            <a:r>
              <a:rPr lang="en-GB" altLang="it-IT" i="1" dirty="0">
                <a:sym typeface="Symbol" panose="05050102010706020507" pitchFamily="18" charset="2"/>
              </a:rPr>
              <a:t>k</a:t>
            </a:r>
            <a:r>
              <a:rPr lang="en-GB" altLang="it-IT" dirty="0">
                <a:sym typeface="Symbol" panose="05050102010706020507" pitchFamily="18" charset="2"/>
              </a:rPr>
              <a:t>-</a:t>
            </a:r>
            <a:r>
              <a:rPr lang="en-GB" altLang="it-IT" dirty="0" err="1">
                <a:sym typeface="Symbol" panose="05050102010706020507" pitchFamily="18" charset="2"/>
              </a:rPr>
              <a:t>upla</a:t>
            </a:r>
            <a:r>
              <a:rPr lang="en-GB" altLang="it-IT" dirty="0">
                <a:sym typeface="Symbol" panose="05050102010706020507" pitchFamily="18" charset="2"/>
              </a:rPr>
              <a:t> (</a:t>
            </a:r>
            <a:r>
              <a:rPr lang="en-GB" altLang="it-IT" i="1" dirty="0">
                <a:sym typeface="Symbol" panose="05050102010706020507" pitchFamily="18" charset="2"/>
              </a:rPr>
              <a:t>p</a:t>
            </a:r>
            <a:r>
              <a:rPr lang="en-GB" altLang="it-IT" baseline="-25000" dirty="0">
                <a:sym typeface="Symbol" panose="05050102010706020507" pitchFamily="18" charset="2"/>
              </a:rPr>
              <a:t>1</a:t>
            </a:r>
            <a:r>
              <a:rPr lang="en-GB" altLang="it-IT" dirty="0">
                <a:sym typeface="Symbol" panose="05050102010706020507" pitchFamily="18" charset="2"/>
              </a:rPr>
              <a:t>, </a:t>
            </a:r>
            <a:r>
              <a:rPr lang="en-GB" altLang="it-IT" i="1" dirty="0">
                <a:sym typeface="Symbol" panose="05050102010706020507" pitchFamily="18" charset="2"/>
              </a:rPr>
              <a:t>p</a:t>
            </a:r>
            <a:r>
              <a:rPr lang="en-GB" altLang="it-IT" baseline="-25000" dirty="0">
                <a:sym typeface="Symbol" panose="05050102010706020507" pitchFamily="18" charset="2"/>
              </a:rPr>
              <a:t>2</a:t>
            </a:r>
            <a:r>
              <a:rPr lang="en-GB" altLang="it-IT" dirty="0">
                <a:sym typeface="Symbol" panose="05050102010706020507" pitchFamily="18" charset="2"/>
              </a:rPr>
              <a:t>, …,</a:t>
            </a:r>
            <a:r>
              <a:rPr lang="en-GB" altLang="it-IT" i="1" dirty="0" err="1">
                <a:sym typeface="Symbol" panose="05050102010706020507" pitchFamily="18" charset="2"/>
              </a:rPr>
              <a:t>p</a:t>
            </a:r>
            <a:r>
              <a:rPr lang="en-GB" altLang="it-IT" i="1" baseline="-25000" dirty="0" err="1">
                <a:sym typeface="Symbol" panose="05050102010706020507" pitchFamily="18" charset="2"/>
              </a:rPr>
              <a:t>k</a:t>
            </a:r>
            <a:r>
              <a:rPr lang="en-GB" altLang="it-IT" dirty="0">
                <a:sym typeface="Symbol" panose="05050102010706020507" pitchFamily="18" charset="2"/>
              </a:rPr>
              <a:t>), </a:t>
            </a:r>
          </a:p>
          <a:p>
            <a:pPr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dove </a:t>
            </a:r>
            <a:r>
              <a:rPr lang="en-GB" altLang="it-IT" i="1" dirty="0" err="1">
                <a:sym typeface="Symbol" panose="05050102010706020507" pitchFamily="18" charset="2"/>
              </a:rPr>
              <a:t>p</a:t>
            </a:r>
            <a:r>
              <a:rPr lang="en-GB" altLang="it-IT" i="1" baseline="-25000" dirty="0" err="1">
                <a:sym typeface="Symbol" panose="05050102010706020507" pitchFamily="18" charset="2"/>
              </a:rPr>
              <a:t>j</a:t>
            </a:r>
            <a:r>
              <a:rPr lang="en-GB" altLang="it-IT" i="1" dirty="0">
                <a:sym typeface="Symbol" panose="05050102010706020507" pitchFamily="18" charset="2"/>
              </a:rPr>
              <a:t>  </a:t>
            </a:r>
            <a:r>
              <a:rPr lang="en-GB" altLang="it-IT" dirty="0">
                <a:sym typeface="Symbol" panose="05050102010706020507" pitchFamily="18" charset="2"/>
              </a:rPr>
              <a:t>è la</a:t>
            </a:r>
            <a:r>
              <a:rPr lang="it-IT" altLang="it-IT" dirty="0">
                <a:sym typeface="Symbol" panose="05050102010706020507" pitchFamily="18" charset="2"/>
              </a:rPr>
              <a:t> lunghezza di </a:t>
            </a:r>
            <a:r>
              <a:rPr lang="en-GB" altLang="it-IT" dirty="0">
                <a:sym typeface="Symbol" panose="05050102010706020507" pitchFamily="18" charset="2"/>
              </a:rPr>
              <a:t></a:t>
            </a:r>
            <a:r>
              <a:rPr lang="it-IT" altLang="it-IT" i="1" baseline="-25000" dirty="0"/>
              <a:t>k</a:t>
            </a:r>
            <a:r>
              <a:rPr lang="it-IT" altLang="it-IT" i="1" dirty="0"/>
              <a:t>.</a:t>
            </a:r>
            <a:endParaRPr lang="it-IT" altLang="it-IT" dirty="0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611188" y="5445125"/>
            <a:ext cx="7740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 err="1"/>
              <a:t>Th</a:t>
            </a:r>
            <a:r>
              <a:rPr lang="it-IT" altLang="it-IT" b="1" dirty="0"/>
              <a:t>. 2.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la coniugata di </a:t>
            </a:r>
            <a:r>
              <a:rPr lang="en-GB" altLang="it-IT" b="1" dirty="0">
                <a:sym typeface="Symbol" panose="05050102010706020507" pitchFamily="18" charset="2"/>
              </a:rPr>
              <a:t> </a:t>
            </a:r>
            <a:r>
              <a:rPr lang="it-IT" altLang="it-IT" b="1" dirty="0"/>
              <a:t>mediante una qualunque </a:t>
            </a:r>
            <a:r>
              <a:rPr lang="it-IT" altLang="it-IT" b="1" dirty="0">
                <a:sym typeface="Symbol" panose="05050102010706020507" pitchFamily="18" charset="2"/>
              </a:rPr>
              <a:t> ha la stessa struttura di cicli.</a:t>
            </a:r>
            <a:r>
              <a:rPr lang="it-IT" altLang="it-IT" b="1" dirty="0"/>
              <a:t> </a:t>
            </a:r>
          </a:p>
        </p:txBody>
      </p:sp>
      <p:grpSp>
        <p:nvGrpSpPr>
          <p:cNvPr id="6350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35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35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58775" y="944563"/>
            <a:ext cx="8532813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 </a:t>
            </a:r>
            <a:r>
              <a:rPr lang="it-IT" altLang="it-IT" dirty="0" err="1"/>
              <a:t>Def</a:t>
            </a:r>
            <a:r>
              <a:rPr lang="it-IT" altLang="it-IT" dirty="0"/>
              <a:t>.	Una trasposizione </a:t>
            </a:r>
            <a:r>
              <a:rPr lang="it-IT" altLang="it-IT" dirty="0">
                <a:sym typeface="Symbol" panose="05050102010706020507" pitchFamily="18" charset="2"/>
              </a:rPr>
              <a:t> è un ciclo lungo 2.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 Se  è una trasposizione    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I; 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 Se </a:t>
            </a:r>
            <a:r>
              <a:rPr lang="en-GB" altLang="it-IT" dirty="0">
                <a:sym typeface="Symbol" panose="05050102010706020507" pitchFamily="18" charset="2"/>
              </a:rPr>
              <a:t> = </a:t>
            </a:r>
            <a:r>
              <a:rPr lang="it-IT" altLang="it-IT" dirty="0">
                <a:sym typeface="Symbol" panose="05050102010706020507" pitchFamily="18" charset="2"/>
              </a:rPr>
              <a:t>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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…</a:t>
            </a:r>
            <a:r>
              <a:rPr lang="it-IT" altLang="it-IT" dirty="0">
                <a:sym typeface="Symbol" panose="05050102010706020507" pitchFamily="18" charset="2"/>
              </a:rPr>
              <a:t></a:t>
            </a:r>
            <a:r>
              <a:rPr lang="it-IT" altLang="it-IT" i="1" baseline="-25000" dirty="0">
                <a:sym typeface="Symbol" panose="05050102010706020507" pitchFamily="18" charset="2"/>
              </a:rPr>
              <a:t>p</a:t>
            </a:r>
            <a:r>
              <a:rPr lang="it-IT" altLang="it-IT" dirty="0">
                <a:sym typeface="Symbol" panose="05050102010706020507" pitchFamily="18" charset="2"/>
              </a:rPr>
              <a:t>  e le 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dirty="0">
                <a:sym typeface="Symbol" panose="05050102010706020507" pitchFamily="18" charset="2"/>
              </a:rPr>
              <a:t> sono trasposizioni </a:t>
            </a:r>
            <a:r>
              <a:rPr lang="it-IT" altLang="it-IT" i="1" dirty="0">
                <a:sym typeface="Symbol" panose="05050102010706020507" pitchFamily="18" charset="2"/>
              </a:rPr>
              <a:t>disgiunte</a:t>
            </a:r>
            <a:r>
              <a:rPr lang="it-IT" altLang="it-IT" dirty="0">
                <a:sym typeface="Symbol" panose="05050102010706020507" pitchFamily="18" charset="2"/>
              </a:rPr>
              <a:t>  </a:t>
            </a:r>
            <a:r>
              <a:rPr lang="en-GB" altLang="it-IT" dirty="0">
                <a:sym typeface="Symbol" panose="05050102010706020507" pitchFamily="18" charset="2"/>
              </a:rPr>
              <a:t>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I.</a:t>
            </a:r>
          </a:p>
          <a:p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N. B. 	il riflettore è il prodotto di 13 trasposizioni disgiunte (fisse); il 	pannello di commutazione è il prodotto di 6 trasposizioni disgiunte 	(variabili).                                   </a:t>
            </a:r>
          </a:p>
          <a:p>
            <a:r>
              <a:rPr lang="it-IT" altLang="it-IT" b="1" dirty="0"/>
              <a:t>Th.3  </a:t>
            </a:r>
            <a:r>
              <a:rPr lang="it-IT" altLang="it-IT" b="1" dirty="0">
                <a:sym typeface="Symbol" panose="05050102010706020507" pitchFamily="18" charset="2"/>
              </a:rPr>
              <a:t>Sia </a:t>
            </a:r>
            <a:r>
              <a:rPr lang="it-IT" altLang="it-IT" b="1" i="1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pari;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 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dirty="0">
                <a:sym typeface="Symbol" panose="05050102010706020507" pitchFamily="18" charset="2"/>
              </a:rPr>
              <a:t> S</a:t>
            </a:r>
            <a:r>
              <a:rPr lang="it-IT" altLang="it-IT" b="1" i="1" baseline="-25000" dirty="0"/>
              <a:t>n</a:t>
            </a:r>
            <a:r>
              <a:rPr lang="it-IT" altLang="it-IT" b="1" dirty="0"/>
              <a:t> , </a:t>
            </a:r>
            <a:r>
              <a:rPr lang="en-GB" altLang="it-IT" b="1" dirty="0">
                <a:sym typeface="Symbol" panose="05050102010706020507" pitchFamily="18" charset="2"/>
              </a:rPr>
              <a:t> </a:t>
            </a:r>
            <a:r>
              <a:rPr lang="it-IT" altLang="it-IT" b="1" dirty="0"/>
              <a:t>involuzione (</a:t>
            </a:r>
            <a:r>
              <a:rPr lang="en-GB" altLang="it-IT" b="1" dirty="0">
                <a:sym typeface="Symbol" panose="05050102010706020507" pitchFamily="18" charset="2"/>
              </a:rPr>
              <a:t></a:t>
            </a:r>
            <a:r>
              <a:rPr lang="it-IT" altLang="it-IT" b="1" baseline="30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= I)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  </a:t>
            </a:r>
            <a:r>
              <a:rPr lang="it-IT" altLang="it-IT" b="1" baseline="-25000" dirty="0">
                <a:sym typeface="Symbol" panose="05050102010706020507" pitchFamily="18" charset="2"/>
              </a:rPr>
              <a:t>1</a:t>
            </a:r>
            <a:r>
              <a:rPr lang="it-IT" altLang="it-IT" b="1" dirty="0">
                <a:sym typeface="Symbol" panose="05050102010706020507" pitchFamily="18" charset="2"/>
              </a:rPr>
              <a:t>, </a:t>
            </a:r>
            <a:r>
              <a:rPr lang="it-IT" altLang="it-IT" b="1" baseline="-25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, </a:t>
            </a:r>
            <a:r>
              <a:rPr lang="it-IT" altLang="it-IT" b="1" dirty="0"/>
              <a:t>…</a:t>
            </a:r>
            <a:r>
              <a:rPr lang="it-IT" altLang="it-IT" b="1" dirty="0">
                <a:sym typeface="Symbol" panose="05050102010706020507" pitchFamily="18" charset="2"/>
              </a:rPr>
              <a:t>, </a:t>
            </a:r>
            <a:r>
              <a:rPr lang="it-IT" altLang="it-IT" b="1" i="1" baseline="-25000" dirty="0">
                <a:sym typeface="Symbol" panose="05050102010706020507" pitchFamily="18" charset="2"/>
              </a:rPr>
              <a:t>p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i="1" dirty="0">
                <a:sym typeface="Symbol" panose="05050102010706020507" pitchFamily="18" charset="2"/>
              </a:rPr>
              <a:t> </a:t>
            </a:r>
            <a:r>
              <a:rPr lang="it-IT" altLang="it-IT" b="1" dirty="0">
                <a:sym typeface="Symbol" panose="05050102010706020507" pitchFamily="18" charset="2"/>
              </a:rPr>
              <a:t>trasposizioni disgiunte tali che </a:t>
            </a:r>
            <a:r>
              <a:rPr lang="en-GB" altLang="it-IT" b="1" dirty="0">
                <a:sym typeface="Symbol" panose="05050102010706020507" pitchFamily="18" charset="2"/>
              </a:rPr>
              <a:t> = </a:t>
            </a:r>
            <a:r>
              <a:rPr lang="it-IT" altLang="it-IT" b="1" dirty="0">
                <a:sym typeface="Symbol" panose="05050102010706020507" pitchFamily="18" charset="2"/>
              </a:rPr>
              <a:t></a:t>
            </a:r>
            <a:r>
              <a:rPr lang="it-IT" altLang="it-IT" b="1" baseline="-25000" dirty="0">
                <a:sym typeface="Symbol" panose="05050102010706020507" pitchFamily="18" charset="2"/>
              </a:rPr>
              <a:t>1</a:t>
            </a:r>
            <a:r>
              <a:rPr lang="it-IT" altLang="it-IT" b="1" dirty="0">
                <a:sym typeface="Symbol" panose="05050102010706020507" pitchFamily="18" charset="2"/>
              </a:rPr>
              <a:t> </a:t>
            </a:r>
            <a:r>
              <a:rPr lang="it-IT" altLang="it-IT" b="1" baseline="-25000" dirty="0">
                <a:sym typeface="Symbol" panose="05050102010706020507" pitchFamily="18" charset="2"/>
              </a:rPr>
              <a:t>2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  <a:r>
              <a:rPr lang="it-IT" altLang="it-IT" b="1" dirty="0"/>
              <a:t>…</a:t>
            </a:r>
            <a:r>
              <a:rPr lang="it-IT" altLang="it-IT" b="1" dirty="0">
                <a:sym typeface="Symbol" panose="05050102010706020507" pitchFamily="18" charset="2"/>
              </a:rPr>
              <a:t></a:t>
            </a:r>
            <a:r>
              <a:rPr lang="it-IT" altLang="it-IT" b="1" i="1" baseline="-25000" dirty="0">
                <a:sym typeface="Symbol" panose="05050102010706020507" pitchFamily="18" charset="2"/>
              </a:rPr>
              <a:t>p</a:t>
            </a:r>
            <a:r>
              <a:rPr lang="it-IT" altLang="it-IT" b="1" dirty="0">
                <a:sym typeface="Symbol" panose="05050102010706020507" pitchFamily="18" charset="2"/>
              </a:rPr>
              <a:t> </a:t>
            </a:r>
          </a:p>
          <a:p>
            <a:r>
              <a:rPr lang="it-IT" altLang="it-IT" dirty="0"/>
              <a:t> </a:t>
            </a:r>
            <a:r>
              <a:rPr lang="it-IT" altLang="it-IT" dirty="0" err="1"/>
              <a:t>Def</a:t>
            </a:r>
            <a:r>
              <a:rPr lang="it-IT" altLang="it-IT" dirty="0"/>
              <a:t>.	Un prodotto di trasposizioni </a:t>
            </a:r>
            <a:r>
              <a:rPr lang="it-IT" altLang="it-IT" dirty="0">
                <a:sym typeface="Symbol" panose="05050102010706020507" pitchFamily="18" charset="2"/>
              </a:rPr>
              <a:t>disgiunte si dice </a:t>
            </a:r>
            <a:r>
              <a:rPr lang="it-IT" altLang="it-IT" i="1" dirty="0">
                <a:sym typeface="Symbol" panose="05050102010706020507" pitchFamily="18" charset="2"/>
              </a:rPr>
              <a:t>trasposizione 	generalizzata</a:t>
            </a:r>
            <a:endParaRPr lang="it-IT" altLang="it-IT" dirty="0">
              <a:sym typeface="Symbol" panose="05050102010706020507" pitchFamily="18" charset="2"/>
            </a:endParaRPr>
          </a:p>
          <a:p>
            <a:r>
              <a:rPr lang="it-IT" altLang="it-IT" dirty="0">
                <a:sym typeface="Symbol" panose="05050102010706020507" pitchFamily="18" charset="2"/>
              </a:rPr>
              <a:t>La permutazione  è una trasposizione generalizzata, cioè</a:t>
            </a:r>
          </a:p>
          <a:p>
            <a:pPr algn="ctr">
              <a:buFont typeface="Symbol" panose="05050102010706020507" pitchFamily="18" charset="2"/>
              <a:buChar char="h"/>
            </a:pPr>
            <a:r>
              <a:rPr lang="it-IT" altLang="it-IT" dirty="0">
                <a:sym typeface="Symbol" panose="05050102010706020507" pitchFamily="18" charset="2"/>
              </a:rPr>
              <a:t>= ( , )( , )( , )( , )( , )( , )( , )( , )( , )( , )( , )( , )( , )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MATEMATICA (5)</a:t>
            </a:r>
          </a:p>
        </p:txBody>
      </p:sp>
      <p:sp>
        <p:nvSpPr>
          <p:cNvPr id="68617" name="AutoShape 9"/>
          <p:cNvSpPr>
            <a:spLocks/>
          </p:cNvSpPr>
          <p:nvPr/>
        </p:nvSpPr>
        <p:spPr bwMode="auto">
          <a:xfrm rot="5400000">
            <a:off x="4591050" y="3627438"/>
            <a:ext cx="466725" cy="4679950"/>
          </a:xfrm>
          <a:prstGeom prst="rightBrace">
            <a:avLst>
              <a:gd name="adj1" fmla="val 8356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455988" y="6165850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>
                <a:sym typeface="Symbol" panose="05050102010706020507" pitchFamily="18" charset="2"/>
              </a:rPr>
              <a:t>tredici cicli lunghi 2</a:t>
            </a:r>
          </a:p>
        </p:txBody>
      </p:sp>
      <p:grpSp>
        <p:nvGrpSpPr>
          <p:cNvPr id="6861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862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862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686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E0A74F-0BD5-4A67-A3D4-AA2BD0BF85AC}" type="slidenum">
              <a:rPr lang="it-IT" altLang="it-IT" sz="1400"/>
              <a:pPr algn="r" eaLnBrk="1" hangingPunct="1">
                <a:spcBef>
                  <a:spcPct val="0"/>
                </a:spcBef>
              </a:pPr>
              <a:t>18</a:t>
            </a:fld>
            <a:endParaRPr lang="it-IT" altLang="it-IT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58775" y="944563"/>
            <a:ext cx="853281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 dirty="0"/>
              <a:t>Th.4  </a:t>
            </a:r>
            <a:r>
              <a:rPr lang="it-IT" altLang="it-IT" b="1" dirty="0">
                <a:sym typeface="Symbol" panose="05050102010706020507" pitchFamily="18" charset="2"/>
              </a:rPr>
              <a:t>Il prodotto di due trasposizioni generalizzate (non è una trasposizione generalizzata, ma) è una permutazione la cui struttura in cicli ha le lunghezze dei cicli ripetute</a:t>
            </a:r>
          </a:p>
          <a:p>
            <a:r>
              <a:rPr lang="it-IT" altLang="it-IT" dirty="0"/>
              <a:t> Per esempio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(6, 6, 4, 4, 3, 3)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(5, 5, 4, 4, 3, 3,1, 1)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MATEMATICA (6)</a:t>
            </a:r>
          </a:p>
        </p:txBody>
      </p:sp>
      <p:grpSp>
        <p:nvGrpSpPr>
          <p:cNvPr id="6861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862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862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686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E0A74F-0BD5-4A67-A3D4-AA2BD0BF85AC}" type="slidenum">
              <a:rPr lang="it-IT" altLang="it-IT" sz="1400"/>
              <a:pPr algn="r" eaLnBrk="1" hangingPunct="1">
                <a:spcBef>
                  <a:spcPct val="0"/>
                </a:spcBef>
              </a:pPr>
              <a:t>19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92720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0D661F-3EAC-4F78-B0C6-5A0C7D81BEA5}" type="slidenum">
              <a:rPr lang="it-IT" altLang="it-IT" sz="1400"/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sz="1400"/>
          </a:p>
        </p:txBody>
      </p:sp>
      <p:sp>
        <p:nvSpPr>
          <p:cNvPr id="58374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LE VICENDE (1)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31800" y="1125538"/>
            <a:ext cx="84613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Ideata da Arthur </a:t>
            </a:r>
            <a:r>
              <a:rPr lang="it-IT" altLang="it-IT" dirty="0" err="1"/>
              <a:t>Scherbius</a:t>
            </a:r>
            <a:r>
              <a:rPr lang="it-IT" altLang="it-IT" dirty="0"/>
              <a:t> intorno al 1915, brevettata nel 1918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La produzione commerciale inizia nel 1923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Si susseguono i modelli commerciali A (1923), B (1925), C (1926, riflettore), D (1927)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Adottato dalla Wermacht tra il 1928 e il 1930, prima nella configurazione detta G, poi in quella detta I (diverse da quelle commerciali)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La Polonia comincia ad intercettare (non decifrare) i messaggi nel 1930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Lo stesso anno l’università di </a:t>
            </a:r>
            <a:r>
              <a:rPr lang="it-IT" altLang="it-IT" dirty="0" err="1"/>
              <a:t>Poznań</a:t>
            </a:r>
            <a:r>
              <a:rPr lang="it-IT" altLang="it-IT" dirty="0"/>
              <a:t> istituisce un corso di </a:t>
            </a:r>
            <a:r>
              <a:rPr lang="it-IT" altLang="it-IT" b="1" dirty="0"/>
              <a:t>matematica discreta</a:t>
            </a:r>
            <a:r>
              <a:rPr lang="it-IT" altLang="it-IT" dirty="0"/>
              <a:t>: alla fine i tre con migliori voti sono assunti dal controspionaggio; tra essi il più famoso sarà Marian </a:t>
            </a:r>
            <a:r>
              <a:rPr lang="it-IT" altLang="it-IT" dirty="0" err="1"/>
              <a:t>Rejewski</a:t>
            </a:r>
            <a:endParaRPr lang="it-IT" altLang="it-IT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altLang="it-IT" dirty="0"/>
              <a:t>Una spia tedesca (</a:t>
            </a:r>
            <a:r>
              <a:rPr lang="it-IT" altLang="it-IT" dirty="0" err="1"/>
              <a:t>Ans-Thilo</a:t>
            </a:r>
            <a:r>
              <a:rPr lang="it-IT" altLang="it-IT" dirty="0"/>
              <a:t> </a:t>
            </a:r>
            <a:r>
              <a:rPr lang="it-IT" altLang="it-IT" dirty="0" err="1"/>
              <a:t>Smidt</a:t>
            </a:r>
            <a:r>
              <a:rPr lang="it-IT" altLang="it-IT" dirty="0"/>
              <a:t>), nel 1931 passa ai francesi i “manuali d’uso” per i mesi di settembre e ottobre 1932 (non la struttura o il funzionamento della macchina)</a:t>
            </a:r>
          </a:p>
        </p:txBody>
      </p:sp>
      <p:grpSp>
        <p:nvGrpSpPr>
          <p:cNvPr id="58376" name="Group 4"/>
          <p:cNvGrpSpPr>
            <a:grpSpLocks/>
          </p:cNvGrpSpPr>
          <p:nvPr/>
        </p:nvGrpSpPr>
        <p:grpSpPr bwMode="auto">
          <a:xfrm>
            <a:off x="468313" y="0"/>
            <a:ext cx="8496300" cy="6669088"/>
            <a:chOff x="295" y="0"/>
            <a:chExt cx="5352" cy="4201"/>
          </a:xfrm>
        </p:grpSpPr>
        <p:sp>
          <p:nvSpPr>
            <p:cNvPr id="5837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837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6C8A7-ADF0-4EC8-B03D-9538EAB54B05}" type="slidenum">
              <a:rPr lang="it-IT" altLang="it-IT" sz="1400"/>
              <a:pPr algn="r" eaLnBrk="1" hangingPunct="1">
                <a:spcBef>
                  <a:spcPct val="0"/>
                </a:spcBef>
              </a:pPr>
              <a:t>20</a:t>
            </a:fld>
            <a:endParaRPr lang="it-IT" altLang="it-IT" sz="1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solidFill>
                  <a:schemeClr val="tx2"/>
                </a:solidFill>
              </a:rPr>
              <a:t>MODELLO  “DINAMICO”  DI  ENIGMA(1)</a:t>
            </a:r>
          </a:p>
        </p:txBody>
      </p:sp>
      <p:grpSp>
        <p:nvGrpSpPr>
          <p:cNvPr id="64601" name="Group 89"/>
          <p:cNvGrpSpPr>
            <a:grpSpLocks/>
          </p:cNvGrpSpPr>
          <p:nvPr/>
        </p:nvGrpSpPr>
        <p:grpSpPr bwMode="auto">
          <a:xfrm>
            <a:off x="1079500" y="981075"/>
            <a:ext cx="6877050" cy="3527425"/>
            <a:chOff x="680" y="754"/>
            <a:chExt cx="4332" cy="2222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111" y="1297"/>
              <a:ext cx="19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111" y="1842"/>
              <a:ext cx="1950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099" y="2183"/>
              <a:ext cx="2008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1111" y="1593"/>
              <a:ext cx="19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28" name="Rectangle 16"/>
            <p:cNvSpPr>
              <a:spLocks noChangeArrowheads="1"/>
            </p:cNvSpPr>
            <p:nvPr/>
          </p:nvSpPr>
          <p:spPr bwMode="auto">
            <a:xfrm>
              <a:off x="2336" y="1048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4529" name="Group 17"/>
            <p:cNvGrpSpPr>
              <a:grpSpLocks/>
            </p:cNvGrpSpPr>
            <p:nvPr/>
          </p:nvGrpSpPr>
          <p:grpSpPr bwMode="auto">
            <a:xfrm>
              <a:off x="2457" y="2145"/>
              <a:ext cx="137" cy="68"/>
              <a:chOff x="7746" y="8098"/>
              <a:chExt cx="342" cy="171"/>
            </a:xfrm>
          </p:grpSpPr>
          <p:sp>
            <p:nvSpPr>
              <p:cNvPr id="64530" name="Oval 18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31" name="Oval 19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4533" name="Group 21"/>
            <p:cNvGrpSpPr>
              <a:grpSpLocks/>
            </p:cNvGrpSpPr>
            <p:nvPr/>
          </p:nvGrpSpPr>
          <p:grpSpPr bwMode="auto">
            <a:xfrm>
              <a:off x="2449" y="1570"/>
              <a:ext cx="137" cy="68"/>
              <a:chOff x="7746" y="8098"/>
              <a:chExt cx="342" cy="171"/>
            </a:xfrm>
          </p:grpSpPr>
          <p:sp>
            <p:nvSpPr>
              <p:cNvPr id="64534" name="Oval 22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35" name="Oval 23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1460" y="771"/>
              <a:ext cx="521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65000"/>
                </a:lnSpc>
                <a:spcBef>
                  <a:spcPct val="0"/>
                </a:spcBef>
              </a:pPr>
              <a:r>
                <a:rPr lang="it-IT" altLang="it-IT" sz="1600" dirty="0">
                  <a:latin typeface="Times New Roman" panose="02020603050405020304" pitchFamily="18" charset="0"/>
                </a:rPr>
                <a:t>primo</a:t>
              </a:r>
            </a:p>
            <a:p>
              <a:pPr algn="ctr">
                <a:lnSpc>
                  <a:spcPct val="65000"/>
                </a:lnSpc>
                <a:spcBef>
                  <a:spcPct val="0"/>
                </a:spcBef>
              </a:pPr>
              <a:r>
                <a:rPr lang="it-IT" altLang="it-IT" sz="1600" dirty="0">
                  <a:latin typeface="Times New Roman" panose="02020603050405020304" pitchFamily="18" charset="0"/>
                </a:rPr>
                <a:t>rotore</a:t>
              </a:r>
              <a:endParaRPr lang="it-IT" altLang="it-IT" dirty="0"/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2404" y="799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 dirty="0">
                  <a:latin typeface="Times New Roman" panose="02020603050405020304" pitchFamily="18" charset="0"/>
                </a:rPr>
                <a:t>pannello</a:t>
              </a:r>
              <a:endParaRPr lang="it-IT" altLang="it-IT" dirty="0"/>
            </a:p>
          </p:txBody>
        </p:sp>
        <p:grpSp>
          <p:nvGrpSpPr>
            <p:cNvPr id="64539" name="Group 27"/>
            <p:cNvGrpSpPr>
              <a:grpSpLocks/>
            </p:cNvGrpSpPr>
            <p:nvPr/>
          </p:nvGrpSpPr>
          <p:grpSpPr bwMode="auto">
            <a:xfrm>
              <a:off x="1647" y="1045"/>
              <a:ext cx="136" cy="1391"/>
              <a:chOff x="2901" y="3708"/>
              <a:chExt cx="342" cy="3478"/>
            </a:xfrm>
          </p:grpSpPr>
          <p:sp>
            <p:nvSpPr>
              <p:cNvPr id="64540" name="Rectangle 28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1" name="Line 29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2" name="Line 30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3" name="Line 31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4544" name="Line 32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4588" name="Rectangle 76"/>
            <p:cNvSpPr>
              <a:spLocks noChangeArrowheads="1"/>
            </p:cNvSpPr>
            <p:nvPr/>
          </p:nvSpPr>
          <p:spPr bwMode="auto">
            <a:xfrm>
              <a:off x="680" y="754"/>
              <a:ext cx="4332" cy="2222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4589" name="Line 77"/>
            <p:cNvSpPr>
              <a:spLocks noChangeShapeType="1"/>
            </p:cNvSpPr>
            <p:nvPr/>
          </p:nvSpPr>
          <p:spPr bwMode="auto">
            <a:xfrm flipH="1">
              <a:off x="2495" y="161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0" name="Line 78"/>
            <p:cNvSpPr>
              <a:spLocks noChangeShapeType="1"/>
            </p:cNvSpPr>
            <p:nvPr/>
          </p:nvSpPr>
          <p:spPr bwMode="auto">
            <a:xfrm>
              <a:off x="2495" y="1615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3" name="Text Box 81"/>
            <p:cNvSpPr txBox="1">
              <a:spLocks noChangeArrowheads="1"/>
            </p:cNvSpPr>
            <p:nvPr/>
          </p:nvSpPr>
          <p:spPr bwMode="auto">
            <a:xfrm>
              <a:off x="2531" y="2437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>
                  <a:sym typeface="Symbol" panose="05050102010706020507" pitchFamily="18" charset="2"/>
                </a:rPr>
                <a:t></a:t>
              </a:r>
            </a:p>
          </p:txBody>
        </p:sp>
        <p:sp>
          <p:nvSpPr>
            <p:cNvPr id="64594" name="Text Box 82"/>
            <p:cNvSpPr txBox="1">
              <a:spLocks noChangeArrowheads="1"/>
            </p:cNvSpPr>
            <p:nvPr/>
          </p:nvSpPr>
          <p:spPr bwMode="auto">
            <a:xfrm>
              <a:off x="1655" y="2432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>
                  <a:sym typeface="Symbol" panose="05050102010706020507" pitchFamily="18" charset="2"/>
                </a:rPr>
                <a:t></a:t>
              </a:r>
            </a:p>
          </p:txBody>
        </p:sp>
        <p:sp>
          <p:nvSpPr>
            <p:cNvPr id="64595" name="Text Box 83"/>
            <p:cNvSpPr txBox="1">
              <a:spLocks noChangeArrowheads="1"/>
            </p:cNvSpPr>
            <p:nvPr/>
          </p:nvSpPr>
          <p:spPr bwMode="auto">
            <a:xfrm>
              <a:off x="1633" y="2727"/>
              <a:ext cx="16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it-IT" altLang="it-IT"/>
                <a:t>sistemazione in circolo</a:t>
              </a:r>
            </a:p>
          </p:txBody>
        </p:sp>
        <p:sp>
          <p:nvSpPr>
            <p:cNvPr id="64597" name="Text Box 85"/>
            <p:cNvSpPr txBox="1">
              <a:spLocks noChangeArrowheads="1"/>
            </p:cNvSpPr>
            <p:nvPr/>
          </p:nvSpPr>
          <p:spPr bwMode="auto">
            <a:xfrm>
              <a:off x="771" y="2546"/>
              <a:ext cx="8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 dirty="0"/>
                <a:t>rotazione</a:t>
              </a:r>
            </a:p>
          </p:txBody>
        </p:sp>
        <p:sp>
          <p:nvSpPr>
            <p:cNvPr id="64598" name="Freeform 86"/>
            <p:cNvSpPr>
              <a:spLocks/>
            </p:cNvSpPr>
            <p:nvPr/>
          </p:nvSpPr>
          <p:spPr bwMode="auto">
            <a:xfrm>
              <a:off x="1451" y="2001"/>
              <a:ext cx="86" cy="570"/>
            </a:xfrm>
            <a:custGeom>
              <a:avLst/>
              <a:gdLst>
                <a:gd name="T0" fmla="*/ 86 w 86"/>
                <a:gd name="T1" fmla="*/ 0 h 570"/>
                <a:gd name="T2" fmla="*/ 15 w 86"/>
                <a:gd name="T3" fmla="*/ 203 h 570"/>
                <a:gd name="T4" fmla="*/ 7 w 86"/>
                <a:gd name="T5" fmla="*/ 390 h 570"/>
                <a:gd name="T6" fmla="*/ 55 w 86"/>
                <a:gd name="T7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570">
                  <a:moveTo>
                    <a:pt x="86" y="0"/>
                  </a:moveTo>
                  <a:cubicBezTo>
                    <a:pt x="74" y="33"/>
                    <a:pt x="28" y="138"/>
                    <a:pt x="15" y="203"/>
                  </a:cubicBezTo>
                  <a:cubicBezTo>
                    <a:pt x="2" y="268"/>
                    <a:pt x="0" y="329"/>
                    <a:pt x="7" y="390"/>
                  </a:cubicBezTo>
                  <a:cubicBezTo>
                    <a:pt x="14" y="451"/>
                    <a:pt x="45" y="533"/>
                    <a:pt x="55" y="5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64599" name="Line 87"/>
            <p:cNvSpPr>
              <a:spLocks noChangeShapeType="1"/>
            </p:cNvSpPr>
            <p:nvPr/>
          </p:nvSpPr>
          <p:spPr bwMode="auto">
            <a:xfrm flipH="1">
              <a:off x="2041" y="2001"/>
              <a:ext cx="181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64600" name="Text Box 88"/>
          <p:cNvSpPr txBox="1">
            <a:spLocks noChangeArrowheads="1"/>
          </p:cNvSpPr>
          <p:nvPr/>
        </p:nvSpPr>
        <p:spPr bwMode="auto">
          <a:xfrm>
            <a:off x="576263" y="4689475"/>
            <a:ext cx="8280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Due problemi:</a:t>
            </a:r>
          </a:p>
          <a:p>
            <a:r>
              <a:rPr lang="it-IT" altLang="it-IT" dirty="0"/>
              <a:t>sistemazione in circolo: diversa da quella delle macchine commerciali; (A, B, C, D, …, Z)  intuizione di </a:t>
            </a:r>
            <a:r>
              <a:rPr lang="it-IT" altLang="it-IT" dirty="0" err="1"/>
              <a:t>Rejewski</a:t>
            </a:r>
            <a:r>
              <a:rPr lang="it-IT" altLang="it-IT" dirty="0"/>
              <a:t> </a:t>
            </a:r>
          </a:p>
          <a:p>
            <a:r>
              <a:rPr lang="it-IT" altLang="it-IT" dirty="0"/>
              <a:t>come rappresentare la rotazione dei rotori: </a:t>
            </a:r>
            <a:r>
              <a:rPr lang="it-IT" altLang="it-IT" dirty="0">
                <a:sym typeface="Symbol" panose="05050102010706020507" pitchFamily="18" charset="2"/>
              </a:rPr>
              <a:t> è la permutazione ciclica: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</a:t>
            </a:r>
            <a:r>
              <a:rPr lang="it-IT" altLang="it-IT" dirty="0"/>
              <a:t> = (A, B, C, D, …, Z) </a:t>
            </a:r>
            <a:r>
              <a:rPr lang="it-IT" altLang="it-IT" dirty="0">
                <a:sym typeface="Symbol" panose="05050102010706020507" pitchFamily="18" charset="2"/>
              </a:rPr>
              <a:t> (1, 2, 3, 4, …, 26)</a:t>
            </a:r>
          </a:p>
        </p:txBody>
      </p:sp>
      <p:grpSp>
        <p:nvGrpSpPr>
          <p:cNvPr id="6460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46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46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4949031" y="2555875"/>
            <a:ext cx="1331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it-IT" altLang="it-IT" dirty="0"/>
              <a:t>‘‘bus’’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21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solidFill>
                  <a:schemeClr val="tx2"/>
                </a:solidFill>
              </a:rPr>
              <a:t>MODELLO  “DINAMICO”  DI  ENIGMA(2)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11188" y="1089025"/>
            <a:ext cx="81375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N.B. 	</a:t>
            </a:r>
            <a:r>
              <a:rPr lang="it-IT" altLang="it-IT" dirty="0">
                <a:sym typeface="Symbol" panose="05050102010706020507" pitchFamily="18" charset="2"/>
              </a:rPr>
              <a:t> permutazione “statica” associata al primo rotore da destra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	 permutazione ciclica delle 26 lettere </a:t>
            </a:r>
            <a:r>
              <a:rPr lang="it-IT" altLang="it-IT" i="1" dirty="0">
                <a:sym typeface="Symbol" panose="05050102010706020507" pitchFamily="18" charset="2"/>
              </a:rPr>
              <a:t>in ordine alfabetico</a:t>
            </a:r>
          </a:p>
          <a:p>
            <a:pPr>
              <a:spcBef>
                <a:spcPct val="0"/>
              </a:spcBef>
            </a:pPr>
            <a:r>
              <a:rPr lang="it-IT" altLang="it-IT" i="1" dirty="0">
                <a:sym typeface="Symbol" panose="05050102010706020507" pitchFamily="18" charset="2"/>
              </a:rPr>
              <a:t>             </a:t>
            </a:r>
            <a:r>
              <a:rPr lang="it-IT" altLang="it-IT" dirty="0">
                <a:sym typeface="Symbol" panose="05050102010706020507" pitchFamily="18" charset="2"/>
              </a:rPr>
              <a:t> = (ABCDEFGHIJKLMNOPQRSTUVWXYZ)         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            </a:t>
            </a:r>
            <a:r>
              <a:rPr lang="it-IT" altLang="it-IT" baseline="30000" dirty="0">
                <a:sym typeface="Symbol" panose="05050102010706020507" pitchFamily="18" charset="2"/>
              </a:rPr>
              <a:t>-1</a:t>
            </a:r>
            <a:r>
              <a:rPr lang="it-IT" altLang="it-IT" dirty="0">
                <a:sym typeface="Symbol" panose="05050102010706020507" pitchFamily="18" charset="2"/>
              </a:rPr>
              <a:t> = (ZYXWVUTSRQPONMLKJIHGFEDCBA)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                 = (AZYXWVUTSRQPONMLKJIHGFEDCB)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31800" y="2852738"/>
            <a:ext cx="80994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Permutazioni associate al (moto del) primo rotore: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all’inizio			</a:t>
            </a:r>
            <a:r>
              <a:rPr lang="it-IT" altLang="it-IT" dirty="0">
                <a:sym typeface="Symbol" panose="05050102010706020507" pitchFamily="18" charset="2"/>
              </a:rPr>
              <a:t></a:t>
            </a:r>
            <a:r>
              <a:rPr lang="it-IT" altLang="it-IT" baseline="30000" dirty="0">
                <a:sym typeface="Symbol" panose="05050102010706020507" pitchFamily="18" charset="2"/>
              </a:rPr>
              <a:t>-0</a:t>
            </a:r>
            <a:r>
              <a:rPr lang="it-IT" altLang="it-IT" dirty="0">
                <a:sym typeface="Symbol" panose="05050102010706020507" pitchFamily="18" charset="2"/>
              </a:rPr>
              <a:t>  </a:t>
            </a:r>
            <a:r>
              <a:rPr lang="it-IT" altLang="it-IT" baseline="30000" dirty="0">
                <a:sym typeface="Symbol" panose="05050102010706020507" pitchFamily="18" charset="2"/>
              </a:rPr>
              <a:t>0</a:t>
            </a:r>
            <a:r>
              <a:rPr lang="it-IT" altLang="it-IT" dirty="0">
                <a:sym typeface="Symbol" panose="05050102010706020507" pitchFamily="18" charset="2"/>
              </a:rPr>
              <a:t> = 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primo carattere		</a:t>
            </a:r>
            <a:r>
              <a:rPr lang="it-IT" altLang="it-IT" dirty="0">
                <a:sym typeface="Symbol" panose="05050102010706020507" pitchFamily="18" charset="2"/>
              </a:rPr>
              <a:t></a:t>
            </a:r>
            <a:r>
              <a:rPr lang="it-IT" altLang="it-IT" baseline="30000" dirty="0">
                <a:sym typeface="Symbol" panose="05050102010706020507" pitchFamily="18" charset="2"/>
              </a:rPr>
              <a:t>-1</a:t>
            </a:r>
            <a:r>
              <a:rPr lang="it-IT" altLang="it-IT" dirty="0">
                <a:sym typeface="Symbol" panose="05050102010706020507" pitchFamily="18" charset="2"/>
              </a:rPr>
              <a:t>  </a:t>
            </a:r>
            <a:r>
              <a:rPr lang="it-IT" altLang="it-IT" baseline="30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secondo carattere	</a:t>
            </a:r>
            <a:r>
              <a:rPr lang="it-IT" altLang="it-IT" dirty="0">
                <a:sym typeface="Symbol" panose="05050102010706020507" pitchFamily="18" charset="2"/>
              </a:rPr>
              <a:t></a:t>
            </a:r>
            <a:r>
              <a:rPr lang="it-IT" altLang="it-IT" baseline="30000" dirty="0">
                <a:sym typeface="Symbol" panose="05050102010706020507" pitchFamily="18" charset="2"/>
              </a:rPr>
              <a:t>-2</a:t>
            </a:r>
            <a:r>
              <a:rPr lang="it-IT" altLang="it-IT" dirty="0">
                <a:sym typeface="Symbol" panose="05050102010706020507" pitchFamily="18" charset="2"/>
              </a:rPr>
              <a:t>  </a:t>
            </a:r>
            <a:r>
              <a:rPr lang="it-IT" altLang="it-IT" baseline="30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	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…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Quindi</a:t>
            </a:r>
          </a:p>
          <a:p>
            <a:pPr algn="ctr"/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i="1" baseline="-25000" dirty="0">
                <a:sym typeface="Symbol" panose="05050102010706020507" pitchFamily="18" charset="2"/>
              </a:rPr>
              <a:t>n</a:t>
            </a:r>
            <a:r>
              <a:rPr lang="it-IT" altLang="it-IT" b="1" dirty="0"/>
              <a:t>  =  </a:t>
            </a:r>
            <a:r>
              <a:rPr lang="it-IT" altLang="it-IT" b="1" dirty="0">
                <a:sym typeface="Symbol" panose="05050102010706020507" pitchFamily="18" charset="2"/>
              </a:rPr>
              <a:t>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</a:t>
            </a:r>
            <a:r>
              <a:rPr lang="it-IT" altLang="it-IT" b="1" i="1" baseline="30000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</a:t>
            </a:r>
            <a:r>
              <a:rPr lang="it-IT" altLang="it-IT" b="1" baseline="30000" dirty="0">
                <a:sym typeface="Symbol" panose="05050102010706020507" pitchFamily="18" charset="2"/>
              </a:rPr>
              <a:t>-1 </a:t>
            </a:r>
            <a:r>
              <a:rPr lang="it-IT" altLang="it-IT" b="1" dirty="0">
                <a:sym typeface="Symbol" panose="05050102010706020507" pitchFamily="18" charset="2"/>
              </a:rPr>
              <a:t></a:t>
            </a:r>
            <a:r>
              <a:rPr lang="it-IT" altLang="it-IT" b="1" i="1" baseline="30000" dirty="0">
                <a:sym typeface="Symbol" panose="05050102010706020507" pitchFamily="18" charset="2"/>
              </a:rPr>
              <a:t>-n</a:t>
            </a:r>
            <a:r>
              <a:rPr lang="it-IT" altLang="it-IT" b="1" i="1" dirty="0">
                <a:sym typeface="Symbol" panose="05050102010706020507" pitchFamily="18" charset="2"/>
              </a:rPr>
              <a:t> </a:t>
            </a:r>
            <a:r>
              <a:rPr lang="it-IT" altLang="it-IT" b="1" dirty="0">
                <a:sym typeface="Symbol" panose="05050102010706020507" pitchFamily="18" charset="2"/>
              </a:rPr>
              <a:t>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>
                <a:sym typeface="Symbol" panose="05050102010706020507" pitchFamily="18" charset="2"/>
              </a:rPr>
              <a:t> </a:t>
            </a:r>
            <a:r>
              <a:rPr lang="it-IT" altLang="it-IT" b="1" baseline="30000" dirty="0">
                <a:sym typeface="Symbol" panose="05050102010706020507" pitchFamily="18" charset="2"/>
              </a:rPr>
              <a:t>-1</a:t>
            </a:r>
            <a:r>
              <a:rPr lang="it-IT" altLang="it-IT" b="1" dirty="0"/>
              <a:t> </a:t>
            </a:r>
            <a:r>
              <a:rPr lang="it-IT" altLang="it-IT" b="1" dirty="0">
                <a:sym typeface="Symbol" panose="05050102010706020507" pitchFamily="18" charset="2"/>
              </a:rPr>
              <a:t>   </a:t>
            </a:r>
            <a:r>
              <a:rPr lang="it-IT" altLang="it-IT" b="1" i="1" baseline="30000" dirty="0">
                <a:sym typeface="Symbol" panose="05050102010706020507" pitchFamily="18" charset="2"/>
              </a:rPr>
              <a:t>-n</a:t>
            </a:r>
            <a:r>
              <a:rPr lang="it-IT" altLang="it-IT" b="1" i="1" dirty="0">
                <a:sym typeface="Symbol" panose="05050102010706020507" pitchFamily="18" charset="2"/>
              </a:rPr>
              <a:t> </a:t>
            </a:r>
            <a:r>
              <a:rPr lang="it-IT" altLang="it-IT" b="1" dirty="0">
                <a:sym typeface="Symbol" panose="05050102010706020507" pitchFamily="18" charset="2"/>
              </a:rPr>
              <a:t> </a:t>
            </a:r>
            <a:r>
              <a:rPr lang="it-IT" altLang="it-IT" b="1" i="1" baseline="30000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  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</a:p>
          <a:p>
            <a:r>
              <a:rPr lang="it-IT" altLang="it-IT" dirty="0"/>
              <a:t>è la permutazione associata ad Enigma per i primi </a:t>
            </a:r>
            <a:r>
              <a:rPr lang="it-IT" altLang="it-IT" i="1" dirty="0"/>
              <a:t>n</a:t>
            </a:r>
            <a:r>
              <a:rPr lang="it-IT" altLang="it-IT" dirty="0"/>
              <a:t> caratteri del messaggio </a:t>
            </a:r>
            <a:r>
              <a:rPr lang="it-IT" altLang="it-IT" i="1" dirty="0"/>
              <a:t>fin quando non ruota il secondo rotore</a:t>
            </a:r>
            <a:r>
              <a:rPr lang="it-IT" altLang="it-IT" dirty="0"/>
              <a:t> (cioè fino a quando la tacca dell’anello del primo rotore occupa la posizione in cui il secondo dito flessibile impegna la ruota dentata del secondo rotore)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22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dirty="0">
                <a:solidFill>
                  <a:schemeClr val="tx2"/>
                </a:solidFill>
              </a:rPr>
              <a:t>MODELLO  “DINAMICO”  DI  ENIGMA(3)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grpSp>
        <p:nvGrpSpPr>
          <p:cNvPr id="81" name="Area di disegno 1"/>
          <p:cNvGrpSpPr/>
          <p:nvPr/>
        </p:nvGrpSpPr>
        <p:grpSpPr>
          <a:xfrm>
            <a:off x="1326070" y="2226469"/>
            <a:ext cx="6305550" cy="2476500"/>
            <a:chOff x="0" y="0"/>
            <a:chExt cx="6305550" cy="2476500"/>
          </a:xfrm>
        </p:grpSpPr>
        <p:sp>
          <p:nvSpPr>
            <p:cNvPr id="82" name="Rettangolo 81"/>
            <p:cNvSpPr/>
            <p:nvPr/>
          </p:nvSpPr>
          <p:spPr>
            <a:xfrm>
              <a:off x="0" y="0"/>
              <a:ext cx="6305550" cy="2476500"/>
            </a:xfrm>
            <a:prstGeom prst="rect">
              <a:avLst/>
            </a:prstGeom>
          </p:spPr>
        </p:sp>
        <p:sp>
          <p:nvSpPr>
            <p:cNvPr id="83" name="Casella di testo 4"/>
            <p:cNvSpPr txBox="1"/>
            <p:nvPr/>
          </p:nvSpPr>
          <p:spPr>
            <a:xfrm>
              <a:off x="3081566" y="877548"/>
              <a:ext cx="2317750" cy="66040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it-IT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 B   C  D   E   …  X   Y    Z   A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  <a:r>
                <a:rPr lang="it-IT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 B  C   D  E   F … X   Y  Z   A</a:t>
              </a:r>
              <a:endPara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 </a:t>
              </a: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Casella di testo 4"/>
            <p:cNvSpPr txBox="1"/>
            <p:nvPr/>
          </p:nvSpPr>
          <p:spPr>
            <a:xfrm>
              <a:off x="234950" y="870245"/>
              <a:ext cx="2317750" cy="675006"/>
            </a:xfrm>
            <a:prstGeom prst="rect">
              <a:avLst/>
            </a:prstGeom>
            <a:noFill/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  A   B   C   D   E   .. .  X   Y   Z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it-IT" sz="1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  A   B  C  D  E   F…   X   Y   Z</a:t>
              </a:r>
            </a:p>
            <a:p>
              <a:pPr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5" name="Casella di testo 3"/>
            <p:cNvSpPr txBox="1"/>
            <p:nvPr/>
          </p:nvSpPr>
          <p:spPr>
            <a:xfrm>
              <a:off x="196850" y="209550"/>
              <a:ext cx="2355850" cy="26255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  1   2   3   4   5   6 … 24  25  26 </a:t>
              </a:r>
            </a:p>
          </p:txBody>
        </p:sp>
        <p:sp>
          <p:nvSpPr>
            <p:cNvPr id="86" name="Casella di testo 3"/>
            <p:cNvSpPr txBox="1"/>
            <p:nvPr/>
          </p:nvSpPr>
          <p:spPr>
            <a:xfrm>
              <a:off x="196850" y="1945300"/>
              <a:ext cx="2355850" cy="24765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6 … 24  25  26 </a:t>
              </a:r>
              <a:endParaRPr lang="it-IT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7" name="Connettore 1 86"/>
            <p:cNvCxnSpPr/>
            <p:nvPr/>
          </p:nvCxnSpPr>
          <p:spPr>
            <a:xfrm>
              <a:off x="3619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/>
          </p:nvCxnSpPr>
          <p:spPr>
            <a:xfrm>
              <a:off x="5546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/>
          </p:nvCxnSpPr>
          <p:spPr>
            <a:xfrm>
              <a:off x="74515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1 89"/>
            <p:cNvCxnSpPr>
              <a:cxnSpLocks/>
            </p:cNvCxnSpPr>
            <p:nvPr/>
          </p:nvCxnSpPr>
          <p:spPr>
            <a:xfrm>
              <a:off x="554650" y="1100750"/>
              <a:ext cx="400050" cy="22402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/>
            <p:nvPr/>
          </p:nvCxnSpPr>
          <p:spPr>
            <a:xfrm>
              <a:off x="11452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/>
            <p:nvPr/>
          </p:nvCxnSpPr>
          <p:spPr>
            <a:xfrm>
              <a:off x="954700" y="4572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/>
          </p:nvCxnSpPr>
          <p:spPr>
            <a:xfrm>
              <a:off x="132935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/>
            <p:nvPr/>
          </p:nvCxnSpPr>
          <p:spPr>
            <a:xfrm>
              <a:off x="15262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/>
            <p:nvPr/>
          </p:nvCxnSpPr>
          <p:spPr>
            <a:xfrm>
              <a:off x="18437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/>
          </p:nvCxnSpPr>
          <p:spPr>
            <a:xfrm>
              <a:off x="20469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>
              <a:off x="2275500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/>
          </p:nvCxnSpPr>
          <p:spPr>
            <a:xfrm>
              <a:off x="353650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/>
          </p:nvCxnSpPr>
          <p:spPr>
            <a:xfrm>
              <a:off x="54605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/>
          </p:nvCxnSpPr>
          <p:spPr>
            <a:xfrm>
              <a:off x="73655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/>
            <p:nvPr/>
          </p:nvCxnSpPr>
          <p:spPr>
            <a:xfrm>
              <a:off x="11366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>
              <a:off x="94610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/>
          </p:nvCxnSpPr>
          <p:spPr>
            <a:xfrm>
              <a:off x="132075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103"/>
            <p:cNvCxnSpPr/>
            <p:nvPr/>
          </p:nvCxnSpPr>
          <p:spPr>
            <a:xfrm>
              <a:off x="15176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/>
            <p:nvPr/>
          </p:nvCxnSpPr>
          <p:spPr>
            <a:xfrm>
              <a:off x="18351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105"/>
            <p:cNvCxnSpPr/>
            <p:nvPr/>
          </p:nvCxnSpPr>
          <p:spPr>
            <a:xfrm>
              <a:off x="20383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>
              <a:off x="226690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>
              <a:cxnSpLocks/>
            </p:cNvCxnSpPr>
            <p:nvPr/>
          </p:nvCxnSpPr>
          <p:spPr>
            <a:xfrm>
              <a:off x="812800" y="1060450"/>
              <a:ext cx="665139" cy="24786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>
              <a:cxnSpLocks/>
            </p:cNvCxnSpPr>
            <p:nvPr/>
          </p:nvCxnSpPr>
          <p:spPr>
            <a:xfrm flipH="1">
              <a:off x="2118288" y="1079500"/>
              <a:ext cx="106412" cy="15875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Casella di testo 3"/>
            <p:cNvSpPr txBox="1"/>
            <p:nvPr/>
          </p:nvSpPr>
          <p:spPr>
            <a:xfrm>
              <a:off x="3069250" y="209845"/>
              <a:ext cx="2355850" cy="2622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 6 … 24  25  26 </a:t>
              </a:r>
              <a:endPara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Casella di testo 3"/>
            <p:cNvSpPr txBox="1"/>
            <p:nvPr/>
          </p:nvSpPr>
          <p:spPr>
            <a:xfrm>
              <a:off x="3069250" y="1945300"/>
              <a:ext cx="2355850" cy="2476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it-IT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26  1   2   3   4   5  6 … 24  25  26 </a:t>
              </a:r>
              <a:endParaRPr lang="it-IT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2" name="Connettore 1 111"/>
            <p:cNvCxnSpPr/>
            <p:nvPr/>
          </p:nvCxnSpPr>
          <p:spPr>
            <a:xfrm>
              <a:off x="3234350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/>
          </p:nvCxnSpPr>
          <p:spPr>
            <a:xfrm>
              <a:off x="342675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/>
          </p:nvCxnSpPr>
          <p:spPr>
            <a:xfrm>
              <a:off x="361725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>
              <a:off x="40173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/>
          </p:nvCxnSpPr>
          <p:spPr>
            <a:xfrm>
              <a:off x="3826805" y="45749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20145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/>
          </p:nvCxnSpPr>
          <p:spPr>
            <a:xfrm>
              <a:off x="43983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47158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>
              <a:off x="49190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>
              <a:off x="5147605" y="4721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3225460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/>
          </p:nvCxnSpPr>
          <p:spPr>
            <a:xfrm>
              <a:off x="341786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23"/>
            <p:cNvCxnSpPr/>
            <p:nvPr/>
          </p:nvCxnSpPr>
          <p:spPr>
            <a:xfrm>
              <a:off x="360836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>
              <a:off x="40084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3817915" y="1530645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1 126"/>
            <p:cNvCxnSpPr/>
            <p:nvPr/>
          </p:nvCxnSpPr>
          <p:spPr>
            <a:xfrm>
              <a:off x="419256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/>
          </p:nvCxnSpPr>
          <p:spPr>
            <a:xfrm>
              <a:off x="43894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>
              <a:off x="47069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49101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/>
            <p:nvPr/>
          </p:nvCxnSpPr>
          <p:spPr>
            <a:xfrm>
              <a:off x="5138715" y="15452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/>
            <p:nvPr/>
          </p:nvCxnSpPr>
          <p:spPr>
            <a:xfrm>
              <a:off x="3271815" y="1079500"/>
              <a:ext cx="493028" cy="3027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/>
            <p:cNvCxnSpPr>
              <a:cxnSpLocks/>
            </p:cNvCxnSpPr>
            <p:nvPr/>
          </p:nvCxnSpPr>
          <p:spPr>
            <a:xfrm flipH="1" flipV="1">
              <a:off x="3426755" y="1035050"/>
              <a:ext cx="765811" cy="27879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/>
            <p:cNvCxnSpPr>
              <a:cxnSpLocks/>
            </p:cNvCxnSpPr>
            <p:nvPr/>
          </p:nvCxnSpPr>
          <p:spPr>
            <a:xfrm flipH="1">
              <a:off x="4767063" y="1060450"/>
              <a:ext cx="143054" cy="22246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CasellaDiTesto 134"/>
          <p:cNvSpPr txBox="1"/>
          <p:nvPr/>
        </p:nvSpPr>
        <p:spPr>
          <a:xfrm>
            <a:off x="1522920" y="1234284"/>
            <a:ext cx="54393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ROTAZIONE </a:t>
            </a:r>
            <a:r>
              <a:rPr lang="it-IT" b="1" dirty="0"/>
              <a:t>FISICA</a:t>
            </a:r>
            <a:r>
              <a:rPr lang="it-IT" dirty="0"/>
              <a:t> DI 1 STEP</a:t>
            </a:r>
          </a:p>
          <a:p>
            <a:r>
              <a:rPr lang="it-IT" dirty="0"/>
              <a:t>         </a:t>
            </a:r>
            <a:r>
              <a:rPr lang="it-IT" b="1" dirty="0"/>
              <a:t>PRIMA                            DOPO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7690" y="4859670"/>
            <a:ext cx="372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 (A) viene mandato in 3 (C)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4067944" y="4867774"/>
            <a:ext cx="372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 (B) viene mandato in 5 (F)</a:t>
            </a:r>
          </a:p>
        </p:txBody>
      </p:sp>
    </p:spTree>
    <p:extLst>
      <p:ext uri="{BB962C8B-B14F-4D97-AF65-F5344CB8AC3E}">
        <p14:creationId xmlns:p14="http://schemas.microsoft.com/office/powerpoint/2010/main" val="266894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5E081E-4532-462E-A2B1-A7670D6FDF95}" type="slidenum">
              <a:rPr lang="it-IT" altLang="it-IT" sz="1400"/>
              <a:pPr algn="r" eaLnBrk="1" hangingPunct="1">
                <a:spcBef>
                  <a:spcPct val="0"/>
                </a:spcBef>
              </a:pPr>
              <a:t>23</a:t>
            </a:fld>
            <a:endParaRPr lang="it-IT" altLang="it-IT" sz="1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dirty="0">
                <a:solidFill>
                  <a:schemeClr val="tx2"/>
                </a:solidFill>
              </a:rPr>
              <a:t>MODELLO  “DINAMICO”  DI  ENIGMA(4)</a:t>
            </a:r>
          </a:p>
        </p:txBody>
      </p:sp>
      <p:grpSp>
        <p:nvGrpSpPr>
          <p:cNvPr id="6554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554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554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2350727" y="984290"/>
            <a:ext cx="3989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ROTAZIONE </a:t>
            </a:r>
            <a:r>
              <a:rPr lang="it-IT" b="1" dirty="0"/>
              <a:t>LOGICA</a:t>
            </a:r>
            <a:r>
              <a:rPr lang="it-IT" dirty="0"/>
              <a:t> DI 1 STEP</a:t>
            </a:r>
          </a:p>
          <a:p>
            <a:r>
              <a:rPr lang="it-IT" dirty="0"/>
              <a:t>                      </a:t>
            </a:r>
            <a:r>
              <a:rPr lang="it-IT" b="1" dirty="0"/>
              <a:t>DOPO</a:t>
            </a:r>
          </a:p>
        </p:txBody>
      </p:sp>
      <p:sp>
        <p:nvSpPr>
          <p:cNvPr id="10" name="Casella di testo 4"/>
          <p:cNvSpPr txBox="1"/>
          <p:nvPr/>
        </p:nvSpPr>
        <p:spPr>
          <a:xfrm>
            <a:off x="3023828" y="3664069"/>
            <a:ext cx="2317750" cy="660400"/>
          </a:xfrm>
          <a:prstGeom prst="rect">
            <a:avLst/>
          </a:prstGeom>
          <a:noFill/>
          <a:ln w="381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   a    b   c   d   e   f …  x   y    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   a    b   c   d   e   f …  x   y    z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Casella di testo 3"/>
          <p:cNvSpPr txBox="1"/>
          <p:nvPr/>
        </p:nvSpPr>
        <p:spPr>
          <a:xfrm>
            <a:off x="3023828" y="2037834"/>
            <a:ext cx="2355850" cy="262255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 1   2   3   4   5   6 … 24  25  26 </a:t>
            </a:r>
          </a:p>
        </p:txBody>
      </p:sp>
      <p:sp>
        <p:nvSpPr>
          <p:cNvPr id="12" name="Casella di testo 3"/>
          <p:cNvSpPr txBox="1"/>
          <p:nvPr/>
        </p:nvSpPr>
        <p:spPr>
          <a:xfrm>
            <a:off x="2985728" y="5685274"/>
            <a:ext cx="2355850" cy="247650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   1   2   3   4   5   6 … 24  25  26 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3334978" y="3885684"/>
            <a:ext cx="590550" cy="2349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/>
          <p:cNvGrpSpPr/>
          <p:nvPr/>
        </p:nvGrpSpPr>
        <p:grpSpPr>
          <a:xfrm>
            <a:off x="3170147" y="3280529"/>
            <a:ext cx="1913550" cy="382905"/>
            <a:chOff x="1746250" y="1708150"/>
            <a:chExt cx="1913550" cy="383200"/>
          </a:xfrm>
        </p:grpSpPr>
        <p:cxnSp>
          <p:nvCxnSpPr>
            <p:cNvPr id="15" name="Connettore 1 14"/>
            <p:cNvCxnSpPr/>
            <p:nvPr/>
          </p:nvCxnSpPr>
          <p:spPr>
            <a:xfrm>
              <a:off x="17462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19389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212945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25295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>
              <a:off x="2339000" y="17081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271365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29105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32280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34312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>
              <a:off x="3659800" y="172305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1 24"/>
          <p:cNvCxnSpPr/>
          <p:nvPr/>
        </p:nvCxnSpPr>
        <p:spPr>
          <a:xfrm>
            <a:off x="3142573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33497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52547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9255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3735028" y="4324469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10967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3065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6240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48272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5055828" y="4339074"/>
            <a:ext cx="0" cy="36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601678" y="3853934"/>
            <a:ext cx="704215" cy="203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flipH="1">
            <a:off x="4835483" y="3872984"/>
            <a:ext cx="177800" cy="2349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/>
          <p:cNvGrpSpPr/>
          <p:nvPr/>
        </p:nvGrpSpPr>
        <p:grpSpPr>
          <a:xfrm>
            <a:off x="3169878" y="2300724"/>
            <a:ext cx="1913550" cy="382905"/>
            <a:chOff x="0" y="0"/>
            <a:chExt cx="1913550" cy="383200"/>
          </a:xfrm>
        </p:grpSpPr>
        <p:cxnSp>
          <p:nvCxnSpPr>
            <p:cNvPr id="38" name="Connettore 1 37"/>
            <p:cNvCxnSpPr/>
            <p:nvPr/>
          </p:nvCxnSpPr>
          <p:spPr>
            <a:xfrm>
              <a:off x="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927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3832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783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59275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96740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1164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14817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16849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>
              <a:off x="19135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/>
          <p:cNvGrpSpPr/>
          <p:nvPr/>
        </p:nvGrpSpPr>
        <p:grpSpPr>
          <a:xfrm>
            <a:off x="3181308" y="5302369"/>
            <a:ext cx="1913550" cy="382905"/>
            <a:chOff x="0" y="0"/>
            <a:chExt cx="1913550" cy="383200"/>
          </a:xfrm>
        </p:grpSpPr>
        <p:cxnSp>
          <p:nvCxnSpPr>
            <p:cNvPr id="49" name="Connettore 1 48"/>
            <p:cNvCxnSpPr/>
            <p:nvPr/>
          </p:nvCxnSpPr>
          <p:spPr>
            <a:xfrm>
              <a:off x="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1927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/>
          </p:nvCxnSpPr>
          <p:spPr>
            <a:xfrm>
              <a:off x="38320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>
              <a:off x="783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592750" y="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96740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11642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14817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16849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>
              <a:off x="1913550" y="14900"/>
              <a:ext cx="0" cy="368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po 58"/>
          <p:cNvGrpSpPr/>
          <p:nvPr/>
        </p:nvGrpSpPr>
        <p:grpSpPr>
          <a:xfrm>
            <a:off x="3023828" y="4690229"/>
            <a:ext cx="2198370" cy="626745"/>
            <a:chOff x="1619250" y="1125866"/>
            <a:chExt cx="2198665" cy="627029"/>
          </a:xfrm>
        </p:grpSpPr>
        <p:sp>
          <p:nvSpPr>
            <p:cNvPr id="60" name="Rettangolo 59"/>
            <p:cNvSpPr/>
            <p:nvPr/>
          </p:nvSpPr>
          <p:spPr>
            <a:xfrm>
              <a:off x="1619250" y="1140755"/>
              <a:ext cx="2198665" cy="61214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grpSp>
          <p:nvGrpSpPr>
            <p:cNvPr id="61" name="Gruppo 60"/>
            <p:cNvGrpSpPr/>
            <p:nvPr/>
          </p:nvGrpSpPr>
          <p:grpSpPr>
            <a:xfrm>
              <a:off x="1776506" y="1125866"/>
              <a:ext cx="1874704" cy="627029"/>
              <a:chOff x="226880" y="-122933"/>
              <a:chExt cx="1661941" cy="627511"/>
            </a:xfrm>
          </p:grpSpPr>
          <p:cxnSp>
            <p:nvCxnSpPr>
              <p:cNvPr id="62" name="Connettore 1 61"/>
              <p:cNvCxnSpPr/>
              <p:nvPr/>
            </p:nvCxnSpPr>
            <p:spPr>
              <a:xfrm flipH="1">
                <a:off x="226880" y="-120391"/>
                <a:ext cx="136391" cy="61005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ttore 1 62"/>
              <p:cNvCxnSpPr/>
              <p:nvPr/>
            </p:nvCxnSpPr>
            <p:spPr>
              <a:xfrm flipH="1">
                <a:off x="397710" y="-105775"/>
                <a:ext cx="135043" cy="6103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1 63"/>
              <p:cNvCxnSpPr/>
              <p:nvPr/>
            </p:nvCxnSpPr>
            <p:spPr>
              <a:xfrm flipH="1">
                <a:off x="742648" y="-105775"/>
                <a:ext cx="144150" cy="6103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ttore 1 64"/>
              <p:cNvCxnSpPr/>
              <p:nvPr/>
            </p:nvCxnSpPr>
            <p:spPr>
              <a:xfrm flipH="1">
                <a:off x="556881" y="-105775"/>
                <a:ext cx="161037" cy="5954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1 65"/>
              <p:cNvCxnSpPr/>
              <p:nvPr/>
            </p:nvCxnSpPr>
            <p:spPr>
              <a:xfrm flipH="1">
                <a:off x="905858" y="-108033"/>
                <a:ext cx="156184" cy="6126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1 66"/>
              <p:cNvCxnSpPr/>
              <p:nvPr/>
            </p:nvCxnSpPr>
            <p:spPr>
              <a:xfrm flipH="1">
                <a:off x="1062042" y="-122933"/>
                <a:ext cx="162517" cy="6275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1 67"/>
              <p:cNvCxnSpPr/>
              <p:nvPr/>
            </p:nvCxnSpPr>
            <p:spPr>
              <a:xfrm flipH="1">
                <a:off x="1540467" y="-122933"/>
                <a:ext cx="145699" cy="6275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ttore 1 68"/>
              <p:cNvCxnSpPr/>
              <p:nvPr/>
            </p:nvCxnSpPr>
            <p:spPr>
              <a:xfrm flipH="1">
                <a:off x="1710897" y="-120391"/>
                <a:ext cx="177924" cy="62496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Rettangolo 69"/>
          <p:cNvSpPr/>
          <p:nvPr/>
        </p:nvSpPr>
        <p:spPr>
          <a:xfrm>
            <a:off x="3023828" y="2683629"/>
            <a:ext cx="2198370" cy="6115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cxnSp>
        <p:nvCxnSpPr>
          <p:cNvPr id="71" name="Connettore 1 70"/>
          <p:cNvCxnSpPr/>
          <p:nvPr/>
        </p:nvCxnSpPr>
        <p:spPr>
          <a:xfrm>
            <a:off x="3181308" y="2698234"/>
            <a:ext cx="181610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3373713" y="2683629"/>
            <a:ext cx="179070" cy="59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>
            <a:off x="3762968" y="2683629"/>
            <a:ext cx="189865" cy="626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3553418" y="2683629"/>
            <a:ext cx="209550" cy="612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3964263" y="2683629"/>
            <a:ext cx="158115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4123013" y="2683629"/>
            <a:ext cx="210820" cy="6267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4841833" y="2698234"/>
            <a:ext cx="241300" cy="59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4638633" y="2683629"/>
            <a:ext cx="215900" cy="611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 di testo 167"/>
          <p:cNvSpPr txBox="1"/>
          <p:nvPr/>
        </p:nvSpPr>
        <p:spPr>
          <a:xfrm>
            <a:off x="5501598" y="2634734"/>
            <a:ext cx="726440" cy="50355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endParaRPr lang="it-IT" sz="1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Casella di testo 167"/>
          <p:cNvSpPr txBox="1"/>
          <p:nvPr/>
        </p:nvSpPr>
        <p:spPr>
          <a:xfrm>
            <a:off x="5553033" y="4707374"/>
            <a:ext cx="726440" cy="50355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260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it-IT" sz="2200" baseline="3000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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5448781" y="3726904"/>
            <a:ext cx="3724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 (B) viene mandato in 5 (F)</a:t>
            </a:r>
          </a:p>
        </p:txBody>
      </p:sp>
    </p:spTree>
    <p:extLst>
      <p:ext uri="{BB962C8B-B14F-4D97-AF65-F5344CB8AC3E}">
        <p14:creationId xmlns:p14="http://schemas.microsoft.com/office/powerpoint/2010/main" val="245659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A68854-8930-4DB4-96E9-7AB2BC2D384B}" type="slidenum">
              <a:rPr lang="it-IT" altLang="it-IT" sz="1400"/>
              <a:pPr algn="r" eaLnBrk="1" hangingPunct="1">
                <a:spcBef>
                  <a:spcPct val="0"/>
                </a:spcBef>
              </a:pPr>
              <a:t>24</a:t>
            </a:fld>
            <a:endParaRPr lang="it-IT" altLang="it-IT" sz="140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39750" y="908050"/>
            <a:ext cx="8245475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dirty="0"/>
              <a:t>Fino al 1937 due problemi:</a:t>
            </a:r>
          </a:p>
          <a:p>
            <a:pPr eaLnBrk="1" hangingPunct="1"/>
            <a:r>
              <a:rPr lang="it-IT" altLang="it-IT" sz="2400" dirty="0"/>
              <a:t>1	determinare le permutazioni fisse </a:t>
            </a:r>
            <a:r>
              <a:rPr lang="it-IT" altLang="it-IT" sz="2400" dirty="0">
                <a:sym typeface="Symbol" panose="05050102010706020507" pitchFamily="18" charset="2"/>
              </a:rPr>
              <a:t>, , ,  associate al riflettore e ai tre rotori, cioè determinare la struttura della macchina.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2	decifrare i messaggi (nota la struttura della macchina), quando non è nota la chiave.</a:t>
            </a:r>
          </a:p>
          <a:p>
            <a:pPr eaLnBrk="1" hangingPunct="1">
              <a:spcBef>
                <a:spcPct val="0"/>
              </a:spcBef>
            </a:pPr>
            <a:endParaRPr lang="it-IT" altLang="it-IT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dati:	- le chiavi per settembre e ottobre del 1932,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qualche migliaio di messaggi cifrati dello stesso 	  periodo (e decine di migliaia accumulate dal 1928),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una debolezza iniziale (fondamentale) di uso: la 	  ripetizione della chiave di messaggio,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		- una debolezza strutturale (il pannello di       	 	  commutazione “aggiunge” chiavi, ma non altera la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400" dirty="0">
                <a:sym typeface="Symbol" panose="05050102010706020507" pitchFamily="18" charset="2"/>
              </a:rPr>
              <a:t>             struttura in cicli).</a:t>
            </a:r>
          </a:p>
        </p:txBody>
      </p:sp>
      <p:grpSp>
        <p:nvGrpSpPr>
          <p:cNvPr id="66568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6569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6570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1DAFD4-4B4D-4D6B-B733-3D10A4AD62D6}" type="slidenum">
              <a:rPr lang="it-IT" altLang="it-IT" sz="1400"/>
              <a:pPr algn="r" eaLnBrk="1" hangingPunct="1">
                <a:spcBef>
                  <a:spcPct val="0"/>
                </a:spcBef>
              </a:pPr>
              <a:t>25</a:t>
            </a:fld>
            <a:endParaRPr lang="it-IT" altLang="it-IT" sz="14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03238" y="296863"/>
            <a:ext cx="83169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(2)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debolezza fondamentale (1)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684213" y="2060575"/>
            <a:ext cx="7920037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it-IT" altLang="it-IT"/>
              <a:t>messaggio originale		SPOSTARELETRUPPE…</a:t>
            </a:r>
          </a:p>
          <a:p>
            <a:pPr>
              <a:lnSpc>
                <a:spcPct val="90000"/>
              </a:lnSpc>
            </a:pPr>
            <a:r>
              <a:rPr lang="it-IT" altLang="it-IT"/>
              <a:t>messaggio da codificare		XYZXYZSPOSTARELETRUPPE…</a:t>
            </a:r>
          </a:p>
          <a:p>
            <a:pPr>
              <a:lnSpc>
                <a:spcPct val="90000"/>
              </a:lnSpc>
            </a:pPr>
            <a:r>
              <a:rPr lang="it-IT" altLang="it-IT"/>
              <a:t>inizio messaggio codificato	OTUNSD…</a:t>
            </a:r>
            <a:r>
              <a:rPr lang="it-IT" altLang="it-IT">
                <a:latin typeface="Times New Roman" panose="02020603050405020304" pitchFamily="18" charset="0"/>
              </a:rPr>
              <a:t>.</a:t>
            </a:r>
          </a:p>
          <a:p>
            <a:r>
              <a:rPr lang="it-IT" altLang="it-IT"/>
              <a:t>quindi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r>
              <a:rPr lang="it-IT" altLang="it-IT"/>
              <a:t> (X) = O; 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r>
              <a:rPr lang="it-IT" altLang="it-IT"/>
              <a:t> (X) = N</a:t>
            </a:r>
          </a:p>
          <a:p>
            <a:pPr>
              <a:lnSpc>
                <a:spcPct val="90000"/>
              </a:lnSpc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76263" y="5768975"/>
            <a:ext cx="7848600" cy="828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4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1</a:t>
            </a:r>
            <a:r>
              <a:rPr lang="it-IT" altLang="it-IT" dirty="0"/>
              <a:t> (O) = N; </a:t>
            </a:r>
          </a:p>
          <a:p>
            <a:r>
              <a:rPr lang="it-IT" altLang="it-IT" dirty="0"/>
              <a:t>con numerosi messaggi si può determinare completamente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4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1</a:t>
            </a:r>
            <a:r>
              <a:rPr lang="it-IT" altLang="it-IT" dirty="0"/>
              <a:t>. 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2736850" y="4219575"/>
            <a:ext cx="3587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X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2016125" y="5407025"/>
            <a:ext cx="406400" cy="363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O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3421063" y="5407025"/>
            <a:ext cx="323850" cy="360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N</a:t>
            </a:r>
          </a:p>
        </p:txBody>
      </p:sp>
      <p:cxnSp>
        <p:nvCxnSpPr>
          <p:cNvPr id="70684" name="AutoShape 28"/>
          <p:cNvCxnSpPr>
            <a:cxnSpLocks noChangeShapeType="1"/>
            <a:stCxn id="70681" idx="2"/>
            <a:endCxn id="70682" idx="0"/>
          </p:cNvCxnSpPr>
          <p:nvPr/>
        </p:nvCxnSpPr>
        <p:spPr bwMode="auto">
          <a:xfrm flipH="1">
            <a:off x="2219325" y="4543425"/>
            <a:ext cx="696913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685" name="AutoShape 29"/>
          <p:cNvCxnSpPr>
            <a:cxnSpLocks noChangeShapeType="1"/>
            <a:stCxn id="70681" idx="2"/>
            <a:endCxn id="70683" idx="0"/>
          </p:cNvCxnSpPr>
          <p:nvPr/>
        </p:nvCxnSpPr>
        <p:spPr bwMode="auto">
          <a:xfrm>
            <a:off x="2916238" y="4543425"/>
            <a:ext cx="666750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2197100" y="4795838"/>
            <a:ext cx="333375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endParaRPr lang="it-IT" altLang="it-IT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3313113" y="4722813"/>
            <a:ext cx="4191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endParaRPr lang="it-IT" altLang="it-IT"/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3924300" y="4545013"/>
            <a:ext cx="1230313" cy="7191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le </a:t>
            </a:r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/>
              <a:t> sono</a:t>
            </a:r>
          </a:p>
          <a:p>
            <a:pPr algn="ctr"/>
            <a:r>
              <a:rPr lang="it-IT" altLang="it-IT"/>
              <a:t>involuzioni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049963" y="4183063"/>
            <a:ext cx="3587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X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5329238" y="5370513"/>
            <a:ext cx="406400" cy="363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O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6734175" y="5370513"/>
            <a:ext cx="323850" cy="360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it-IT" altLang="it-IT"/>
              <a:t>N</a:t>
            </a:r>
          </a:p>
        </p:txBody>
      </p:sp>
      <p:cxnSp>
        <p:nvCxnSpPr>
          <p:cNvPr id="70699" name="AutoShape 43"/>
          <p:cNvCxnSpPr>
            <a:cxnSpLocks noChangeShapeType="1"/>
            <a:stCxn id="70696" idx="2"/>
            <a:endCxn id="70697" idx="0"/>
          </p:cNvCxnSpPr>
          <p:nvPr/>
        </p:nvCxnSpPr>
        <p:spPr bwMode="auto">
          <a:xfrm flipH="1">
            <a:off x="5532438" y="4506913"/>
            <a:ext cx="696912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700" name="AutoShape 44"/>
          <p:cNvCxnSpPr>
            <a:cxnSpLocks noChangeShapeType="1"/>
            <a:stCxn id="70696" idx="2"/>
            <a:endCxn id="70698" idx="0"/>
          </p:cNvCxnSpPr>
          <p:nvPr/>
        </p:nvCxnSpPr>
        <p:spPr bwMode="auto">
          <a:xfrm>
            <a:off x="6229350" y="4506913"/>
            <a:ext cx="666750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5510213" y="4759325"/>
            <a:ext cx="33337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1</a:t>
            </a:r>
            <a:endParaRPr lang="it-IT" altLang="it-IT"/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6626225" y="4686300"/>
            <a:ext cx="4191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it-IT" altLang="it-IT">
                <a:sym typeface="Symbol" panose="05050102010706020507" pitchFamily="18" charset="2"/>
              </a:rPr>
              <a:t></a:t>
            </a:r>
            <a:r>
              <a:rPr lang="it-IT" altLang="it-IT" baseline="-25000"/>
              <a:t>4</a:t>
            </a:r>
            <a:endParaRPr lang="it-IT" altLang="it-IT"/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3527425" y="1628775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/>
              <a:t>ESEMPIO</a:t>
            </a:r>
          </a:p>
        </p:txBody>
      </p:sp>
      <p:grpSp>
        <p:nvGrpSpPr>
          <p:cNvPr id="7070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070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070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A92110-E763-437D-B9F9-8D67E33557C5}" type="slidenum">
              <a:rPr lang="it-IT" altLang="it-IT" sz="1400"/>
              <a:pPr algn="r" eaLnBrk="1" hangingPunct="1">
                <a:spcBef>
                  <a:spcPct val="0"/>
                </a:spcBef>
              </a:pPr>
              <a:t>26</a:t>
            </a:fld>
            <a:endParaRPr lang="it-IT" altLang="it-IT" sz="1400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(3)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debolezza fondamentale (2)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39750" y="1412875"/>
            <a:ext cx="82454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Utilizzando i messaggi di un giorno sono note quindi le permutazioni: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4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1  </a:t>
            </a:r>
            <a:r>
              <a:rPr lang="it-IT" altLang="it-IT" dirty="0"/>
              <a:t>(dalle lettere 1 e 4 dei messaggi in scuro)</a:t>
            </a:r>
            <a:endParaRPr lang="it-IT" altLang="it-IT" baseline="-25000" dirty="0"/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5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2 </a:t>
            </a:r>
            <a:r>
              <a:rPr lang="it-IT" altLang="it-IT" dirty="0"/>
              <a:t>(dalle lettere 2 e 5 dei messaggi in scuro)</a:t>
            </a:r>
            <a:endParaRPr lang="it-IT" altLang="it-IT" baseline="-25000" dirty="0"/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6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3 </a:t>
            </a:r>
            <a:r>
              <a:rPr lang="it-IT" altLang="it-IT" dirty="0"/>
              <a:t>(dalle lettere 3 e 6 dei messaggi in scuro)</a:t>
            </a:r>
            <a:endParaRPr lang="it-IT" altLang="it-IT" baseline="-25000" dirty="0"/>
          </a:p>
          <a:p>
            <a:pPr>
              <a:spcBef>
                <a:spcPct val="0"/>
              </a:spcBef>
            </a:pPr>
            <a:r>
              <a:rPr lang="it-IT" altLang="it-IT" dirty="0"/>
              <a:t>e se ne può determinare la struttura di cicli.</a:t>
            </a:r>
          </a:p>
          <a:p>
            <a:pPr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Si costata che le lunghezze dei cicli compaiono sempre in coppie! 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(quindi le </a:t>
            </a:r>
            <a:r>
              <a:rPr lang="it-IT" altLang="it-IT" dirty="0">
                <a:sym typeface="Symbol" panose="05050102010706020507" pitchFamily="18" charset="2"/>
              </a:rPr>
              <a:t> sono trasposizioni generalizzate)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31800" y="4257675"/>
            <a:ext cx="84248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 err="1"/>
              <a:t>Rejewski</a:t>
            </a:r>
            <a:r>
              <a:rPr lang="it-IT" altLang="it-IT" dirty="0"/>
              <a:t> “scopre” un teorema </a:t>
            </a:r>
            <a:r>
              <a:rPr lang="it-IT" altLang="it-IT" i="1" dirty="0" err="1"/>
              <a:t>semicostruttivo</a:t>
            </a:r>
            <a:r>
              <a:rPr lang="it-IT" altLang="it-IT" dirty="0"/>
              <a:t> che permette di fattorizzare le </a:t>
            </a: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i="1" dirty="0">
                <a:sym typeface="Symbol" panose="05050102010706020507" pitchFamily="18" charset="2"/>
              </a:rPr>
              <a:t> </a:t>
            </a:r>
            <a:r>
              <a:rPr lang="it-IT" altLang="it-IT" dirty="0">
                <a:sym typeface="Symbol" panose="05050102010706020507" pitchFamily="18" charset="2"/>
              </a:rPr>
              <a:t>in fattori.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Inoltre (dall’espressione generale delle ) è facile vedere che i cicli delle </a:t>
            </a:r>
            <a:r>
              <a:rPr lang="it-IT" altLang="it-IT" i="1" baseline="-25000" dirty="0">
                <a:sym typeface="Symbol" panose="05050102010706020507" pitchFamily="18" charset="2"/>
              </a:rPr>
              <a:t>j</a:t>
            </a:r>
            <a:r>
              <a:rPr lang="it-IT" altLang="it-IT" i="1" dirty="0">
                <a:sym typeface="Symbol" panose="05050102010706020507" pitchFamily="18" charset="2"/>
              </a:rPr>
              <a:t> </a:t>
            </a:r>
            <a:r>
              <a:rPr lang="it-IT" altLang="it-IT" dirty="0">
                <a:sym typeface="Symbol" panose="05050102010706020507" pitchFamily="18" charset="2"/>
              </a:rPr>
              <a:t> non dipendono da  e  (il riflettore e il pannello).</a:t>
            </a:r>
          </a:p>
        </p:txBody>
      </p:sp>
      <p:grpSp>
        <p:nvGrpSpPr>
          <p:cNvPr id="7169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169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169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AFE31A-CCF6-4519-96AE-370C4C03B7B3}" type="slidenum">
              <a:rPr lang="it-IT" altLang="it-IT" sz="1400"/>
              <a:pPr algn="r" eaLnBrk="1" hangingPunct="1">
                <a:spcBef>
                  <a:spcPct val="0"/>
                </a:spcBef>
              </a:pPr>
              <a:t>27</a:t>
            </a:fld>
            <a:endParaRPr lang="it-IT" altLang="it-IT" sz="140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DECIFRATURA  POLACCA (4)</a:t>
            </a:r>
          </a:p>
          <a:p>
            <a:pPr algn="ctr">
              <a:spcBef>
                <a:spcPct val="0"/>
              </a:spcBef>
            </a:pPr>
            <a:r>
              <a:rPr lang="it-IT" altLang="it-IT" sz="3200" dirty="0">
                <a:solidFill>
                  <a:schemeClr val="tx2"/>
                </a:solidFill>
              </a:rPr>
              <a:t>primo problema 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68313" y="3789363"/>
            <a:ext cx="83169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Utilizzando i messaggi di ottobre 1932 </a:t>
            </a:r>
            <a:r>
              <a:rPr lang="it-IT" altLang="it-IT" dirty="0">
                <a:sym typeface="Symbol" panose="05050102010706020507" pitchFamily="18" charset="2"/>
              </a:rPr>
              <a:t> si determina la permutazione  del nuovo (!) rotore di destra.</a:t>
            </a:r>
          </a:p>
          <a:p>
            <a:r>
              <a:rPr lang="it-IT" altLang="it-IT" dirty="0"/>
              <a:t>È (relativamente) facile determinare la struttura del terzo disco e del riflettore.</a:t>
            </a:r>
          </a:p>
          <a:p>
            <a:r>
              <a:rPr lang="it-IT" altLang="it-IT" dirty="0"/>
              <a:t>Alla fine del 1933 i polacchi hanno una replica di Enigma.</a:t>
            </a:r>
          </a:p>
          <a:p>
            <a:r>
              <a:rPr lang="it-IT" altLang="it-IT" dirty="0"/>
              <a:t>N.B. Questo è ottenuto da: fortuna (possesso delle chiavi di due mesi, intuizione del bus</a:t>
            </a:r>
            <a:r>
              <a:rPr lang="it-IT" altLang="it-IT" dirty="0">
                <a:sym typeface="Symbol" panose="05050102010706020507" pitchFamily="18" charset="2"/>
              </a:rPr>
              <a:t>), matematica, lavoro con “carta e matita”.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8313" y="1665288"/>
            <a:ext cx="8388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Per il mese di settembre 1932 sono note: 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	- la fattorizzazione in trasposizioni delle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i="1" baseline="-25000" dirty="0"/>
              <a:t>j</a:t>
            </a:r>
            <a:r>
              <a:rPr lang="it-IT" altLang="it-IT" dirty="0"/>
              <a:t> di ogni giorno,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	-  (dalla chiave del giorno) e ;  </a:t>
            </a: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utilizzando l’espressione generale in funzione di </a:t>
            </a:r>
            <a:r>
              <a:rPr lang="it-IT" altLang="it-IT" dirty="0">
                <a:sym typeface="Symbol" panose="05050102010706020507" pitchFamily="18" charset="2"/>
              </a:rPr>
              <a:t>, , ,   (e il teorema appena visto) </a:t>
            </a:r>
            <a:r>
              <a:rPr lang="it-IT" altLang="it-IT" dirty="0" err="1">
                <a:sym typeface="Symbol" panose="05050102010706020507" pitchFamily="18" charset="2"/>
              </a:rPr>
              <a:t>Rejewsky</a:t>
            </a:r>
            <a:r>
              <a:rPr lang="it-IT" altLang="it-IT" dirty="0">
                <a:sym typeface="Symbol" panose="05050102010706020507" pitchFamily="18" charset="2"/>
              </a:rPr>
              <a:t> riesce (col lavoro di poco più di un mese) a scoprire , la permutazione associata al rotore di destra. </a:t>
            </a:r>
          </a:p>
        </p:txBody>
      </p:sp>
      <p:grpSp>
        <p:nvGrpSpPr>
          <p:cNvPr id="72713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271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271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1C34BB-2B27-4A61-AE2B-BB4E5DBCACB6}" type="slidenum">
              <a:rPr lang="it-IT" altLang="it-IT" sz="1400"/>
              <a:pPr algn="r" eaLnBrk="1" hangingPunct="1">
                <a:spcBef>
                  <a:spcPct val="0"/>
                </a:spcBef>
              </a:pPr>
              <a:t>28</a:t>
            </a:fld>
            <a:endParaRPr lang="it-IT" altLang="it-IT" sz="1400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03238" y="260350"/>
            <a:ext cx="81010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(5)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(1) 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03238" y="1431925"/>
            <a:ext cx="81724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Ogni giorno, esaminando </a:t>
            </a:r>
            <a:r>
              <a:rPr lang="it-IT" altLang="it-IT" i="1" dirty="0"/>
              <a:t>tutti</a:t>
            </a:r>
            <a:r>
              <a:rPr lang="it-IT" altLang="it-IT" dirty="0"/>
              <a:t>  i messaggi (o almeno le prime decine), si determinano le strutture dei cicli di 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1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4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2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5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</a:t>
            </a:r>
            <a:r>
              <a:rPr lang="it-IT" altLang="it-IT" baseline="-25000" dirty="0"/>
              <a:t>3</a:t>
            </a:r>
            <a:r>
              <a:rPr lang="it-IT" altLang="it-IT" dirty="0"/>
              <a:t> </a:t>
            </a:r>
            <a:r>
              <a:rPr lang="it-IT" altLang="it-IT" dirty="0">
                <a:sym typeface="Symbol" panose="05050102010706020507" pitchFamily="18" charset="2"/>
              </a:rPr>
              <a:t></a:t>
            </a:r>
            <a:r>
              <a:rPr lang="it-IT" altLang="it-IT" baseline="-25000" dirty="0"/>
              <a:t>6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Come già osservato le  hanno una struttura di cicli ciascuno ripetuto due volte; </a:t>
            </a:r>
            <a:r>
              <a:rPr lang="it-IT" altLang="it-IT" dirty="0" err="1">
                <a:sym typeface="Symbol" panose="05050102010706020507" pitchFamily="18" charset="2"/>
              </a:rPr>
              <a:t>Rejewsky</a:t>
            </a:r>
            <a:r>
              <a:rPr lang="it-IT" altLang="it-IT" dirty="0">
                <a:sym typeface="Symbol" panose="05050102010706020507" pitchFamily="18" charset="2"/>
              </a:rPr>
              <a:t> battezza “caratteristica” la struttura in cicli non ripetuti (</a:t>
            </a:r>
            <a:r>
              <a:rPr lang="it-IT" altLang="it-IT" b="1" dirty="0">
                <a:sym typeface="Symbol" panose="05050102010706020507" pitchFamily="18" charset="2"/>
              </a:rPr>
              <a:t>non dipende da  né da ,  per il teorema sulla coniugazione</a:t>
            </a:r>
            <a:r>
              <a:rPr lang="it-IT" altLang="it-IT" dirty="0">
                <a:sym typeface="Symbol" panose="05050102010706020507" pitchFamily="18" charset="2"/>
              </a:rPr>
              <a:t>).</a:t>
            </a:r>
          </a:p>
          <a:p>
            <a:r>
              <a:rPr lang="it-IT" altLang="it-IT" b="1" dirty="0">
                <a:sym typeface="Symbol" panose="05050102010706020507" pitchFamily="18" charset="2"/>
              </a:rPr>
              <a:t>Si compila </a:t>
            </a:r>
            <a:r>
              <a:rPr lang="it-IT" altLang="it-IT" b="1" i="1" dirty="0">
                <a:sym typeface="Symbol" panose="05050102010706020507" pitchFamily="18" charset="2"/>
              </a:rPr>
              <a:t>essenzialmente</a:t>
            </a:r>
            <a:r>
              <a:rPr lang="it-IT" altLang="it-IT" b="1" dirty="0">
                <a:sym typeface="Symbol" panose="05050102010706020507" pitchFamily="18" charset="2"/>
              </a:rPr>
              <a:t> a mano</a:t>
            </a:r>
            <a:r>
              <a:rPr lang="it-IT" altLang="it-IT" dirty="0">
                <a:sym typeface="Symbol" panose="05050102010706020507" pitchFamily="18" charset="2"/>
              </a:rPr>
              <a:t> (successivamente col “</a:t>
            </a:r>
            <a:r>
              <a:rPr lang="it-IT" altLang="it-IT" dirty="0" err="1">
                <a:sym typeface="Symbol" panose="05050102010706020507" pitchFamily="18" charset="2"/>
              </a:rPr>
              <a:t>ciclometro</a:t>
            </a:r>
            <a:r>
              <a:rPr lang="it-IT" altLang="it-IT" dirty="0">
                <a:sym typeface="Symbol" panose="05050102010706020507" pitchFamily="18" charset="2"/>
              </a:rPr>
              <a:t>”) </a:t>
            </a:r>
            <a:r>
              <a:rPr lang="it-IT" altLang="it-IT" b="1" dirty="0">
                <a:sym typeface="Symbol" panose="05050102010706020507" pitchFamily="18" charset="2"/>
              </a:rPr>
              <a:t>un catalogo</a:t>
            </a:r>
            <a:r>
              <a:rPr lang="it-IT" altLang="it-IT" dirty="0">
                <a:sym typeface="Symbol" panose="05050102010706020507" pitchFamily="18" charset="2"/>
              </a:rPr>
              <a:t> delle possibili “caratteristiche” delle </a:t>
            </a:r>
            <a:r>
              <a:rPr lang="it-IT" altLang="it-IT" baseline="-25000" dirty="0">
                <a:sym typeface="Symbol" panose="05050102010706020507" pitchFamily="18" charset="2"/>
              </a:rPr>
              <a:t>j</a:t>
            </a:r>
            <a:r>
              <a:rPr lang="it-IT" altLang="it-IT" dirty="0">
                <a:sym typeface="Symbol" panose="05050102010706020507" pitchFamily="18" charset="2"/>
              </a:rPr>
              <a:t> in corrispondenza delle </a:t>
            </a:r>
            <a:r>
              <a:rPr lang="it-IT" altLang="it-IT" b="1" dirty="0">
                <a:sym typeface="Symbol" panose="05050102010706020507" pitchFamily="18" charset="2"/>
              </a:rPr>
              <a:t>~100ˈ000</a:t>
            </a:r>
            <a:r>
              <a:rPr lang="it-IT" altLang="it-IT" dirty="0">
                <a:sym typeface="Symbol" panose="05050102010706020507" pitchFamily="18" charset="2"/>
              </a:rPr>
              <a:t> posizioni iniziali dei tre rotori (noti dalla soluzione del problema 1): una </a:t>
            </a:r>
            <a:r>
              <a:rPr lang="it-IT" altLang="it-IT" b="1" dirty="0">
                <a:sym typeface="Symbol" panose="05050102010706020507" pitchFamily="18" charset="2"/>
              </a:rPr>
              <a:t>tabella</a:t>
            </a:r>
            <a:r>
              <a:rPr lang="it-IT" altLang="it-IT" dirty="0">
                <a:sym typeface="Symbol" panose="05050102010706020507" pitchFamily="18" charset="2"/>
              </a:rPr>
              <a:t>!</a:t>
            </a:r>
          </a:p>
          <a:p>
            <a:r>
              <a:rPr lang="it-IT" altLang="it-IT" dirty="0">
                <a:sym typeface="Symbol" panose="05050102010706020507" pitchFamily="18" charset="2"/>
              </a:rPr>
              <a:t>Non è rimasto nessun esemplare di tale catalogo; era cartaceo e consultabile a mano, ma non se ne conosce per certo la struttura.</a:t>
            </a:r>
          </a:p>
        </p:txBody>
      </p:sp>
      <p:grpSp>
        <p:nvGrpSpPr>
          <p:cNvPr id="7373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373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373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BF2C0E-6A6A-4733-89CA-190A0A1942E6}" type="slidenum">
              <a:rPr lang="it-IT" altLang="it-IT" sz="1400"/>
              <a:pPr algn="r" eaLnBrk="1" hangingPunct="1">
                <a:spcBef>
                  <a:spcPct val="0"/>
                </a:spcBef>
              </a:pPr>
              <a:t>29</a:t>
            </a:fld>
            <a:endParaRPr lang="it-IT" altLang="it-IT" sz="140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(6)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(2)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03238" y="1376363"/>
            <a:ext cx="817245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Un possibile </a:t>
            </a:r>
            <a:r>
              <a:rPr lang="it-IT" altLang="it-IT" i="1" dirty="0">
                <a:sym typeface="Symbol" panose="05050102010706020507" pitchFamily="18" charset="2"/>
              </a:rPr>
              <a:t>entry</a:t>
            </a:r>
            <a:r>
              <a:rPr lang="it-IT" altLang="it-IT" dirty="0">
                <a:sym typeface="Symbol" panose="05050102010706020507" pitchFamily="18" charset="2"/>
              </a:rPr>
              <a:t> del catalogo avrebbe potuto essere, ad esempio:</a:t>
            </a:r>
          </a:p>
          <a:p>
            <a:pPr>
              <a:spcBef>
                <a:spcPct val="20000"/>
              </a:spcBef>
            </a:pPr>
            <a:r>
              <a:rPr lang="it-IT" altLang="it-IT" dirty="0">
                <a:sym typeface="Symbol" panose="05050102010706020507" pitchFamily="18" charset="2"/>
              </a:rPr>
              <a:t>posizione iniziale dei rotori              caratteristica: 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 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  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es.          </a:t>
            </a:r>
            <a:r>
              <a:rPr lang="it-IT" altLang="it-IT" u="sng" dirty="0">
                <a:sym typeface="Symbol" panose="05050102010706020507" pitchFamily="18" charset="2"/>
              </a:rPr>
              <a:t>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u="sng" dirty="0">
                <a:sym typeface="Symbol" panose="05050102010706020507" pitchFamily="18" charset="2"/>
              </a:rPr>
              <a:t>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u="sng" dirty="0">
                <a:sym typeface="Symbol" panose="05050102010706020507" pitchFamily="18" charset="2"/>
              </a:rPr>
              <a:t></a:t>
            </a:r>
            <a:r>
              <a:rPr lang="it-IT" altLang="it-IT" dirty="0">
                <a:sym typeface="Symbol" panose="05050102010706020507" pitchFamily="18" charset="2"/>
              </a:rPr>
              <a:t>                            (6, 4, 3) (7, 5, 1) (7, 6)    </a:t>
            </a:r>
          </a:p>
          <a:p>
            <a:pPr>
              <a:spcBef>
                <a:spcPct val="20000"/>
              </a:spcBef>
            </a:pPr>
            <a:r>
              <a:rPr lang="it-IT" altLang="it-IT" baseline="-25000" dirty="0"/>
              <a:t> </a:t>
            </a:r>
            <a:r>
              <a:rPr lang="it-IT" altLang="it-IT" dirty="0"/>
              <a:t>“caratteristica”: struttura (dimezzata!) in cicli delle </a:t>
            </a:r>
            <a:r>
              <a:rPr lang="it-IT" altLang="it-IT" dirty="0">
                <a:sym typeface="Symbol" panose="05050102010706020507" pitchFamily="18" charset="2"/>
              </a:rPr>
              <a:t></a:t>
            </a:r>
            <a:r>
              <a:rPr lang="it-IT" altLang="it-IT" dirty="0"/>
              <a:t>                                  </a:t>
            </a:r>
            <a:r>
              <a:rPr lang="it-IT" altLang="it-IT" u="sng" dirty="0">
                <a:sym typeface="Symbol" panose="05050102010706020507" pitchFamily="18" charset="2"/>
              </a:rPr>
              <a:t></a:t>
            </a:r>
            <a:r>
              <a:rPr lang="it-IT" altLang="it-IT" baseline="-25000" dirty="0">
                <a:sym typeface="Symbol" panose="05050102010706020507" pitchFamily="18" charset="2"/>
              </a:rPr>
              <a:t> 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</a:t>
            </a:r>
            <a:r>
              <a:rPr lang="it-IT" altLang="it-IT" dirty="0"/>
              <a:t> con la sua rotazione</a:t>
            </a:r>
          </a:p>
          <a:p>
            <a:pPr>
              <a:spcBef>
                <a:spcPct val="0"/>
              </a:spcBef>
            </a:pPr>
            <a:r>
              <a:rPr lang="it-IT" altLang="it-IT" u="sng" dirty="0">
                <a:sym typeface="Symbol" panose="05050102010706020507" pitchFamily="18" charset="2"/>
              </a:rPr>
              <a:t></a:t>
            </a:r>
            <a:r>
              <a:rPr lang="it-IT" altLang="it-IT" baseline="-25000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</a:t>
            </a:r>
            <a:r>
              <a:rPr lang="it-IT" altLang="it-IT" dirty="0"/>
              <a:t> con la sua rotazione</a:t>
            </a:r>
          </a:p>
          <a:p>
            <a:pPr>
              <a:spcBef>
                <a:spcPct val="0"/>
              </a:spcBef>
            </a:pPr>
            <a:r>
              <a:rPr lang="it-IT" altLang="it-IT" u="sng" dirty="0">
                <a:sym typeface="Symbol" panose="05050102010706020507" pitchFamily="18" charset="2"/>
              </a:rPr>
              <a:t></a:t>
            </a: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permutazione associata al rotore </a:t>
            </a:r>
            <a:r>
              <a:rPr lang="it-IT" altLang="it-IT" dirty="0">
                <a:sym typeface="Symbol" panose="05050102010706020507" pitchFamily="18" charset="2"/>
              </a:rPr>
              <a:t></a:t>
            </a:r>
            <a:r>
              <a:rPr lang="it-IT" altLang="it-IT" dirty="0"/>
              <a:t> con la sua rotazione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58775" y="4076700"/>
            <a:ext cx="83899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Le possibili caratteristiche di un  sono le </a:t>
            </a:r>
            <a:r>
              <a:rPr lang="it-IT" altLang="it-IT" i="1" dirty="0">
                <a:sym typeface="Symbol" panose="05050102010706020507" pitchFamily="18" charset="2"/>
              </a:rPr>
              <a:t>partizioni</a:t>
            </a:r>
            <a:r>
              <a:rPr lang="it-IT" altLang="it-IT" dirty="0">
                <a:sym typeface="Symbol" panose="05050102010706020507" pitchFamily="18" charset="2"/>
              </a:rPr>
              <a:t> di 13: cioè 101. A destra sono possibili 101</a:t>
            </a:r>
            <a:r>
              <a:rPr lang="it-IT" altLang="it-IT" baseline="30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1ˈ030ˈ301 configurazioni.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A sinistra le differenti configurazioni sono 6  26</a:t>
            </a:r>
            <a:r>
              <a:rPr lang="it-IT" altLang="it-IT" baseline="30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 = 105ˈ456, </a:t>
            </a:r>
            <a:r>
              <a:rPr lang="it-IT" altLang="it-IT" dirty="0"/>
              <a:t> quindi ad ogni caratteristica corrispondevano una configurazione o un numero molto piccolo.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87055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705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705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307EF8-788A-476C-98B6-174674F05BEE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03238" y="1196975"/>
            <a:ext cx="8389937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altLang="it-IT"/>
              <a:t> La Francia condivide le informazioni con la Polonia</a:t>
            </a:r>
          </a:p>
          <a:p>
            <a:pPr>
              <a:buFontTx/>
              <a:buChar char="•"/>
            </a:pPr>
            <a:r>
              <a:rPr lang="it-IT" altLang="it-IT"/>
              <a:t> Enigma viene ricostruita dai Polacchi con la teoria e metodi di calcolo</a:t>
            </a:r>
          </a:p>
          <a:p>
            <a:r>
              <a:rPr lang="it-IT" altLang="it-IT"/>
              <a:t>  </a:t>
            </a:r>
            <a:r>
              <a:rPr lang="it-IT" altLang="it-IT" i="1"/>
              <a:t>manuali </a:t>
            </a:r>
            <a:r>
              <a:rPr lang="it-IT" altLang="it-IT"/>
              <a:t>e i messaggi sono decifrati pure con metodi </a:t>
            </a:r>
            <a:r>
              <a:rPr lang="it-IT" altLang="it-IT" i="1"/>
              <a:t>manuali</a:t>
            </a:r>
          </a:p>
          <a:p>
            <a:pPr>
              <a:buFontTx/>
              <a:buChar char="•"/>
            </a:pPr>
            <a:r>
              <a:rPr lang="it-IT" altLang="it-IT"/>
              <a:t> A metà del 1933 esisteva una replica polacca di Enigma</a:t>
            </a:r>
          </a:p>
          <a:p>
            <a:pPr>
              <a:buFontTx/>
              <a:buChar char="•"/>
            </a:pPr>
            <a:r>
              <a:rPr lang="it-IT" altLang="it-IT"/>
              <a:t> Tra il 1938 e il 1939 cambia la modalità d’uso da parte della Wermacht: </a:t>
            </a:r>
          </a:p>
          <a:p>
            <a:r>
              <a:rPr lang="it-IT" altLang="it-IT"/>
              <a:t>   i metodi </a:t>
            </a:r>
            <a:r>
              <a:rPr lang="it-IT" altLang="it-IT" i="1"/>
              <a:t>manuali</a:t>
            </a:r>
            <a:r>
              <a:rPr lang="it-IT" altLang="it-IT"/>
              <a:t> non sono più sufficienti per decifrare</a:t>
            </a:r>
          </a:p>
          <a:p>
            <a:pPr>
              <a:buFontTx/>
              <a:buChar char="•"/>
            </a:pPr>
            <a:r>
              <a:rPr lang="it-IT" altLang="it-IT"/>
              <a:t> Nel 1939 i polacchi condividono le conoscenze con i francesi e gli </a:t>
            </a:r>
          </a:p>
          <a:p>
            <a:r>
              <a:rPr lang="it-IT" altLang="it-IT"/>
              <a:t>   inglesi</a:t>
            </a:r>
          </a:p>
          <a:p>
            <a:pPr>
              <a:buFontTx/>
              <a:buChar char="•"/>
            </a:pPr>
            <a:r>
              <a:rPr lang="it-IT" altLang="it-IT"/>
              <a:t> Nel 1940 viene adottato dalla Marina un Enigma a 4 dischi e riflettore </a:t>
            </a:r>
          </a:p>
          <a:p>
            <a:r>
              <a:rPr lang="it-IT" altLang="it-IT"/>
              <a:t>  cambiabile, detto modello M4</a:t>
            </a:r>
          </a:p>
          <a:p>
            <a:pPr>
              <a:buFontTx/>
              <a:buChar char="•"/>
            </a:pPr>
            <a:r>
              <a:rPr lang="it-IT" altLang="it-IT"/>
              <a:t> Nel 1941 gli inglesi recuperano un Enigma marino (M4) intatto da un</a:t>
            </a:r>
          </a:p>
          <a:p>
            <a:r>
              <a:rPr lang="it-IT" altLang="it-IT"/>
              <a:t>  sommergibile</a:t>
            </a:r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LE VICENDE (2)</a:t>
            </a:r>
          </a:p>
        </p:txBody>
      </p:sp>
      <p:grpSp>
        <p:nvGrpSpPr>
          <p:cNvPr id="513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513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3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5B8726-BDFB-4660-AC79-1B287BFC927B}" type="slidenum">
              <a:rPr lang="it-IT" altLang="it-IT" sz="1400"/>
              <a:pPr algn="r" eaLnBrk="1" hangingPunct="1">
                <a:spcBef>
                  <a:spcPct val="0"/>
                </a:spcBef>
              </a:pPr>
              <a:t>30</a:t>
            </a:fld>
            <a:endParaRPr lang="it-IT" altLang="it-IT" sz="1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03238" y="260350"/>
            <a:ext cx="83169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(7)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(3)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58774" y="1773238"/>
            <a:ext cx="853370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93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87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8163" indent="476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83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955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27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99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67175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 </a:t>
            </a:r>
            <a:r>
              <a:rPr lang="it-IT" altLang="it-IT" dirty="0"/>
              <a:t>Con un centinaio (?) di </a:t>
            </a:r>
            <a:r>
              <a:rPr lang="it-IT" altLang="it-IT" i="1" dirty="0"/>
              <a:t>entry</a:t>
            </a:r>
            <a:r>
              <a:rPr lang="it-IT" altLang="it-IT" dirty="0"/>
              <a:t> per facciata, il catalogo poteva avere 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500 – 600 fogli e doveva essere (</a:t>
            </a:r>
            <a:r>
              <a:rPr lang="it-IT" altLang="it-IT" b="1" dirty="0"/>
              <a:t>facilmente!</a:t>
            </a:r>
            <a:r>
              <a:rPr lang="it-IT" altLang="it-IT" dirty="0"/>
              <a:t>) consultabile per caratteristica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it-IT" altLang="it-IT" b="1" dirty="0">
                <a:sym typeface="Symbol" panose="05050102010706020507" pitchFamily="18" charset="2"/>
              </a:rPr>
              <a:t>  problema costruttivo!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endParaRPr lang="it-IT" altLang="it-IT" b="1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Come ordinare il catalogo (</a:t>
            </a:r>
            <a:r>
              <a:rPr lang="it-IT" altLang="it-IT" i="1" dirty="0">
                <a:sym typeface="Symbol" panose="05050102010706020507" pitchFamily="18" charset="2"/>
              </a:rPr>
              <a:t>costruito</a:t>
            </a:r>
            <a:r>
              <a:rPr lang="it-IT" altLang="it-IT" dirty="0">
                <a:sym typeface="Symbol" panose="05050102010706020507" pitchFamily="18" charset="2"/>
              </a:rPr>
              <a:t> in </a:t>
            </a:r>
            <a:r>
              <a:rPr lang="it-IT" altLang="it-IT" b="1" dirty="0">
                <a:sym typeface="Symbol" panose="05050102010706020507" pitchFamily="18" charset="2"/>
              </a:rPr>
              <a:t>ordine (crescente) degli elementi del dominio</a:t>
            </a:r>
            <a:r>
              <a:rPr lang="it-IT" altLang="it-IT" dirty="0">
                <a:sym typeface="Symbol" panose="05050102010706020507" pitchFamily="18" charset="2"/>
              </a:rPr>
              <a:t>) in </a:t>
            </a:r>
            <a:r>
              <a:rPr lang="it-IT" altLang="it-IT" b="1" dirty="0">
                <a:sym typeface="Symbol" panose="05050102010706020507" pitchFamily="18" charset="2"/>
              </a:rPr>
              <a:t>ordine (crescente) degli elementi del codominio</a:t>
            </a:r>
            <a:r>
              <a:rPr lang="it-IT" altLang="it-IT" dirty="0">
                <a:sym typeface="Symbol" panose="05050102010706020507" pitchFamily="18" charset="2"/>
              </a:rPr>
              <a:t>?</a:t>
            </a:r>
          </a:p>
          <a:p>
            <a:pPr eaLnBrk="1" hangingPunct="1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molte delle tabelle viste nella storia del calcolo sono di funzioni monotone (logaritmo) o periodiche (di cui è tabulata la parte monotona).</a:t>
            </a:r>
          </a:p>
          <a:p>
            <a:pPr eaLnBrk="1" hangingPunct="1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Importanza della </a:t>
            </a:r>
            <a:r>
              <a:rPr lang="it-IT" altLang="it-IT" dirty="0" err="1">
                <a:sym typeface="Symbol" panose="05050102010706020507" pitchFamily="18" charset="2"/>
              </a:rPr>
              <a:t>monotonicità</a:t>
            </a:r>
            <a:r>
              <a:rPr lang="it-IT" altLang="it-IT" dirty="0">
                <a:sym typeface="Symbol" panose="05050102010706020507" pitchFamily="18" charset="2"/>
              </a:rPr>
              <a:t> per la consultazione della tabella:</a:t>
            </a:r>
          </a:p>
          <a:p>
            <a:pPr lvl="4"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funzione diretta funzione inversa</a:t>
            </a:r>
          </a:p>
          <a:p>
            <a:pPr lvl="4" eaLnBrk="1" hangingPunct="1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questa tabella NON è </a:t>
            </a:r>
            <a:r>
              <a:rPr lang="it-IT" altLang="it-IT" dirty="0"/>
              <a:t>“</a:t>
            </a:r>
            <a:r>
              <a:rPr lang="it-IT" altLang="it-IT" dirty="0">
                <a:sym typeface="Symbol" panose="05050102010706020507" pitchFamily="18" charset="2"/>
              </a:rPr>
              <a:t>monotona</a:t>
            </a:r>
            <a:r>
              <a:rPr lang="it-IT" altLang="it-IT" dirty="0"/>
              <a:t>”</a:t>
            </a:r>
            <a:r>
              <a:rPr lang="it-IT" altLang="it-IT" dirty="0">
                <a:sym typeface="Symbol" panose="05050102010706020507" pitchFamily="18" charset="2"/>
              </a:rPr>
              <a:t>!!!</a:t>
            </a:r>
          </a:p>
        </p:txBody>
      </p:sp>
      <p:grpSp>
        <p:nvGrpSpPr>
          <p:cNvPr id="9114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114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114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E002C9-DAF0-4AFC-B102-D0FE15AB554D}" type="slidenum">
              <a:rPr lang="it-IT" altLang="it-IT" sz="1400"/>
              <a:pPr algn="r" eaLnBrk="1" hangingPunct="1">
                <a:spcBef>
                  <a:spcPct val="0"/>
                </a:spcBef>
              </a:pPr>
              <a:t>31</a:t>
            </a:fld>
            <a:endParaRPr lang="it-IT" altLang="it-IT" sz="1400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03238" y="1431925"/>
            <a:ext cx="817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 altLang="it-IT">
              <a:sym typeface="Symbol" panose="05050102010706020507" pitchFamily="18" charset="2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31800" y="296863"/>
            <a:ext cx="83169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(8)</a:t>
            </a:r>
          </a:p>
          <a:p>
            <a:pPr algn="ctr">
              <a:spcBef>
                <a:spcPct val="0"/>
              </a:spcBef>
            </a:pPr>
            <a:r>
              <a:rPr lang="it-IT" altLang="it-IT" sz="3200">
                <a:solidFill>
                  <a:schemeClr val="tx2"/>
                </a:solidFill>
              </a:rPr>
              <a:t>secondo problema (4)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95288" y="1449388"/>
            <a:ext cx="8424862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Dato un insieme di messaggi (di un giorno), si determinava la </a:t>
            </a:r>
            <a:r>
              <a:rPr lang="it-IT" altLang="it-IT" b="1" dirty="0"/>
              <a:t>caratteristica</a:t>
            </a:r>
            <a:r>
              <a:rPr lang="it-IT" altLang="it-IT" dirty="0"/>
              <a:t> e (dalle tavole) le relative configurazioni dei rotori venivano provate (sulla replica della macchina) manualmente.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/>
              <a:t>Utilizzando pochi messaggi, si determinava per tentativi: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</a:t>
            </a:r>
            <a:r>
              <a:rPr lang="it-IT" altLang="it-IT" dirty="0">
                <a:sym typeface="Symbol" panose="05050102010706020507" pitchFamily="18" charset="2"/>
              </a:rPr>
              <a:t> (dal significato di qualche parola),</a:t>
            </a:r>
            <a:endParaRPr lang="it-IT" altLang="it-IT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posizione della prima tacca (entro le prime 25 lettere del messaggio)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seconda tacca (cioè la posizione degli anelli)</a:t>
            </a:r>
            <a:r>
              <a:rPr lang="it-IT" altLang="it-IT" dirty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endParaRPr lang="it-IT" altLang="it-IT" dirty="0"/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Il procedimento spesso veniva terminato in meno di mezzora per messaggio. </a:t>
            </a:r>
          </a:p>
          <a:p>
            <a:pPr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N.B. Un messaggio ogni quattro (in media) non poteva essere decifrato </a:t>
            </a: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così facilmente perché il rotore di mezzo “scattava” durante la codifica della chiave ripetuta.</a:t>
            </a:r>
          </a:p>
          <a:p>
            <a:pPr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</p:txBody>
      </p:sp>
      <p:grpSp>
        <p:nvGrpSpPr>
          <p:cNvPr id="8602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602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602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B52B94-89AB-4692-8A7C-8785827B06FE}" type="slidenum">
              <a:rPr lang="it-IT" altLang="it-IT" sz="1400"/>
              <a:pPr algn="r" eaLnBrk="1" hangingPunct="1">
                <a:spcBef>
                  <a:spcPct val="0"/>
                </a:spcBef>
              </a:pPr>
              <a:t>32</a:t>
            </a:fld>
            <a:endParaRPr lang="it-IT" altLang="it-IT" sz="140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31800" y="296863"/>
            <a:ext cx="83169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DECIFRATURA  POLACCA (9)</a:t>
            </a:r>
          </a:p>
          <a:p>
            <a:pPr algn="ctr">
              <a:spcBef>
                <a:spcPct val="0"/>
              </a:spcBef>
            </a:pPr>
            <a:r>
              <a:rPr lang="it-IT" altLang="it-IT" sz="3200" dirty="0">
                <a:solidFill>
                  <a:schemeClr val="tx2"/>
                </a:solidFill>
              </a:rPr>
              <a:t>secondo problema (5) il </a:t>
            </a:r>
            <a:r>
              <a:rPr lang="it-IT" altLang="it-IT" sz="3200" dirty="0" err="1">
                <a:solidFill>
                  <a:schemeClr val="tx2"/>
                </a:solidFill>
              </a:rPr>
              <a:t>ciclometro</a:t>
            </a:r>
            <a:endParaRPr lang="it-IT" altLang="it-IT" sz="3200" dirty="0">
              <a:solidFill>
                <a:schemeClr val="tx2"/>
              </a:solidFill>
            </a:endParaRPr>
          </a:p>
        </p:txBody>
      </p:sp>
      <p:pic>
        <p:nvPicPr>
          <p:cNvPr id="88073" name="Picture 9" descr="175px-Cyclomet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736725"/>
            <a:ext cx="31051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816350" y="1484313"/>
            <a:ext cx="47513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La figura mostra un </a:t>
            </a:r>
            <a:r>
              <a:rPr lang="it-IT" altLang="it-IT" dirty="0" err="1"/>
              <a:t>ciclometro</a:t>
            </a:r>
            <a:r>
              <a:rPr lang="it-IT" altLang="it-IT" dirty="0"/>
              <a:t>, usato per costruire la ‘‘tabella’’. Non esiste una documentazione precisa e completa (solo un articolo di </a:t>
            </a:r>
            <a:r>
              <a:rPr lang="it-IT" altLang="it-IT" dirty="0" err="1"/>
              <a:t>Rejesky</a:t>
            </a:r>
            <a:r>
              <a:rPr lang="it-IT" altLang="it-IT" dirty="0"/>
              <a:t>); comunque era composto da due gruppi di tre rotori connessi elettricamente; il rotore di destra del secondo set era ruotato di tre posizioni rispetto a quello di destra del primo set; gli altri rotori erano in fase.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11188" y="4437063"/>
            <a:ext cx="79565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Con i due set si potevano confrontare le codifiche delle prime tre lettere di un messaggio con le tre successive.</a:t>
            </a:r>
          </a:p>
          <a:p>
            <a:r>
              <a:rPr lang="it-IT" altLang="it-IT" dirty="0"/>
              <a:t>Un sistema di connessioni faceva accendere delle lampadine: la lunghezza dei cicli era scandita dalla posizione del reostato.</a:t>
            </a:r>
          </a:p>
          <a:p>
            <a:r>
              <a:rPr lang="it-IT" altLang="it-IT" dirty="0"/>
              <a:t>Lento e macchinoso, ma efficace per la costruzione della ‘‘tabella’’.</a:t>
            </a:r>
          </a:p>
        </p:txBody>
      </p:sp>
      <p:grpSp>
        <p:nvGrpSpPr>
          <p:cNvPr id="8807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807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807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0B3779-8BD1-4788-8422-A1EC873182B3}" type="slidenum">
              <a:rPr lang="it-IT" altLang="it-IT" sz="1400"/>
              <a:pPr eaLnBrk="1" hangingPunct="1"/>
              <a:t>33</a:t>
            </a:fld>
            <a:endParaRPr lang="it-IT" altLang="it-IT" sz="1400"/>
          </a:p>
        </p:txBody>
      </p:sp>
      <p:sp>
        <p:nvSpPr>
          <p:cNvPr id="12522" name="Rectangle 234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(10)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12523" name="Text Box 235"/>
          <p:cNvSpPr txBox="1">
            <a:spLocks noChangeArrowheads="1"/>
          </p:cNvSpPr>
          <p:nvPr/>
        </p:nvSpPr>
        <p:spPr bwMode="auto">
          <a:xfrm>
            <a:off x="539750" y="1125538"/>
            <a:ext cx="82438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/>
              <a:t>RICAPITOLANDO (</a:t>
            </a:r>
            <a:r>
              <a:rPr lang="it-IT" altLang="it-IT" b="1" dirty="0"/>
              <a:t>fino al 1937</a:t>
            </a:r>
            <a:r>
              <a:rPr lang="it-IT" altLang="it-IT" dirty="0"/>
              <a:t>):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la ripetizione della chiave di messaggio consentiva di determinare la </a:t>
            </a:r>
            <a:r>
              <a:rPr lang="it-IT" altLang="it-IT" i="1" dirty="0"/>
              <a:t>caratteristica</a:t>
            </a:r>
            <a:r>
              <a:rPr lang="it-IT" altLang="it-IT" dirty="0"/>
              <a:t>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tre (soli) rotori davano la possibilità di scegliere tra  </a:t>
            </a:r>
            <a:r>
              <a:rPr lang="it-IT" altLang="it-IT" dirty="0">
                <a:sym typeface="Symbol" panose="05050102010706020507" pitchFamily="18" charset="2"/>
              </a:rPr>
              <a:t>~100ˈ000 </a:t>
            </a:r>
            <a:r>
              <a:rPr lang="it-IT" altLang="it-IT" i="1" dirty="0">
                <a:sym typeface="Symbol" panose="05050102010706020507" pitchFamily="18" charset="2"/>
              </a:rPr>
              <a:t>configurazioni</a:t>
            </a:r>
            <a:r>
              <a:rPr lang="it-IT" altLang="it-IT" dirty="0">
                <a:sym typeface="Symbol" panose="05050102010706020507" pitchFamily="18" charset="2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>
                <a:sym typeface="Symbol" panose="05050102010706020507" pitchFamily="18" charset="2"/>
              </a:rPr>
              <a:t>l’associazione caratteristica-configurazione  poteva essere costruita e </a:t>
            </a:r>
            <a:r>
              <a:rPr lang="it-IT" altLang="it-IT" i="1" dirty="0">
                <a:sym typeface="Symbol" panose="05050102010706020507" pitchFamily="18" charset="2"/>
              </a:rPr>
              <a:t>invertita</a:t>
            </a:r>
            <a:r>
              <a:rPr lang="it-IT" altLang="it-IT" dirty="0">
                <a:sym typeface="Symbol" panose="05050102010706020507" pitchFamily="18" charset="2"/>
              </a:rPr>
              <a:t> manualmente una volta per tutte.</a:t>
            </a:r>
          </a:p>
        </p:txBody>
      </p:sp>
      <p:sp>
        <p:nvSpPr>
          <p:cNvPr id="12524" name="Text Box 236"/>
          <p:cNvSpPr txBox="1">
            <a:spLocks noChangeArrowheads="1"/>
          </p:cNvSpPr>
          <p:nvPr/>
        </p:nvSpPr>
        <p:spPr bwMode="auto">
          <a:xfrm>
            <a:off x="358775" y="3500438"/>
            <a:ext cx="8534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Dal 1937 al 1939 ci furono vari cambiamenti: (cambiamento del riflettore, dotazione di 5 rotori per macchina da cui sceglierne tre, ecc.); i cambiamenti vengono “facilmente” </a:t>
            </a:r>
            <a:r>
              <a:rPr lang="it-IT" altLang="it-IT" b="1"/>
              <a:t>individuati </a:t>
            </a:r>
            <a:r>
              <a:rPr lang="it-IT" altLang="it-IT"/>
              <a:t>e la ricostruzione delle permutazioni associate al riflettore e ai due nuovi rotori viene fatta “rapidamente” e in maniera manuale, ma:  </a:t>
            </a:r>
          </a:p>
          <a:p>
            <a:r>
              <a:rPr lang="it-IT" altLang="it-IT"/>
              <a:t>3 rotori: 6 possibilità di disporli nei 3 alloggiamenti</a:t>
            </a:r>
          </a:p>
          <a:p>
            <a:pPr>
              <a:spcBef>
                <a:spcPct val="0"/>
              </a:spcBef>
            </a:pPr>
            <a:r>
              <a:rPr lang="it-IT" altLang="it-IT"/>
              <a:t>5 rotori: 60 possibilità di disporli nei 3 alloggiamenti  </a:t>
            </a:r>
            <a:r>
              <a:rPr lang="it-IT" altLang="it-IT">
                <a:sym typeface="Symbol" panose="05050102010706020507" pitchFamily="18" charset="2"/>
              </a:rPr>
              <a:t> ~1ˈ000ˈ000 config.</a:t>
            </a:r>
            <a:endParaRPr lang="it-IT" altLang="it-IT"/>
          </a:p>
          <a:p>
            <a:r>
              <a:rPr lang="it-IT" altLang="it-IT" b="1"/>
              <a:t>non è più possibile costruire ed invertire (manualmente) la corrispondenza (cioè una tabella).</a:t>
            </a:r>
          </a:p>
        </p:txBody>
      </p:sp>
      <p:grpSp>
        <p:nvGrpSpPr>
          <p:cNvPr id="12526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12527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2528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1E4CFB-8305-416E-9547-79D1C0119ED6}" type="slidenum">
              <a:rPr lang="it-IT" altLang="it-IT" sz="1400"/>
              <a:pPr algn="r" eaLnBrk="1" hangingPunct="1">
                <a:spcBef>
                  <a:spcPct val="0"/>
                </a:spcBef>
              </a:pPr>
              <a:t>34</a:t>
            </a:fld>
            <a:endParaRPr lang="it-IT" altLang="it-IT" sz="14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POLACCA (11)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58775" y="1016000"/>
            <a:ext cx="8389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Si affronta il problema di ricostruire la configurazione dalla caratteristica  in vari modi o  manuali (i fogli di </a:t>
            </a:r>
            <a:r>
              <a:rPr lang="it-IT" altLang="it-IT" dirty="0" err="1"/>
              <a:t>Zygalski</a:t>
            </a:r>
            <a:r>
              <a:rPr lang="it-IT" altLang="it-IT" dirty="0"/>
              <a:t>) o “</a:t>
            </a:r>
            <a:r>
              <a:rPr lang="it-IT" altLang="it-IT" dirty="0" err="1"/>
              <a:t>semi”manuali</a:t>
            </a:r>
            <a:r>
              <a:rPr lang="it-IT" altLang="it-IT" dirty="0"/>
              <a:t> (le bombe di </a:t>
            </a:r>
            <a:r>
              <a:rPr lang="it-IT" altLang="it-IT" dirty="0" err="1"/>
              <a:t>Rejevski</a:t>
            </a:r>
            <a:r>
              <a:rPr lang="it-IT" altLang="it-IT" dirty="0"/>
              <a:t>): metodi sostanzialmente </a:t>
            </a:r>
            <a:r>
              <a:rPr lang="it-IT" altLang="it-IT" b="1" dirty="0"/>
              <a:t>INSODDISFACENTI</a:t>
            </a:r>
            <a:r>
              <a:rPr lang="it-IT" altLang="it-IT" dirty="0"/>
              <a:t>.</a:t>
            </a:r>
            <a:r>
              <a:rPr lang="it-IT" altLang="it-IT" b="1" dirty="0"/>
              <a:t>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03238" y="2528888"/>
            <a:ext cx="8424862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Verso la metà del 1939 (prima dell’inizio della guerra) ci fu l’</a:t>
            </a:r>
            <a:r>
              <a:rPr lang="it-IT" altLang="it-IT" b="1" dirty="0"/>
              <a:t>evento decisivo</a:t>
            </a:r>
            <a:r>
              <a:rPr lang="it-IT" altLang="it-IT" dirty="0"/>
              <a:t>: </a:t>
            </a:r>
            <a:r>
              <a:rPr lang="it-IT" altLang="it-IT" sz="2800" dirty="0"/>
              <a:t>la chiave di messaggio non è più duplicata</a:t>
            </a:r>
            <a:r>
              <a:rPr lang="it-IT" altLang="it-IT" dirty="0"/>
              <a:t>. </a:t>
            </a:r>
          </a:p>
          <a:p>
            <a:r>
              <a:rPr lang="it-IT" altLang="it-IT" dirty="0"/>
              <a:t>Diventa inapplicabile il metodo della caratteristica e quindi: </a:t>
            </a:r>
            <a:r>
              <a:rPr lang="it-IT" altLang="it-IT" b="1" dirty="0"/>
              <a:t>falliscono i metodi manuali</a:t>
            </a:r>
            <a:r>
              <a:rPr lang="it-IT" altLang="it-IT" dirty="0"/>
              <a:t>. Vengono decifrati solo pochissimi messaggi.</a:t>
            </a:r>
          </a:p>
          <a:p>
            <a:endParaRPr lang="it-IT" altLang="it-IT" b="1" dirty="0"/>
          </a:p>
          <a:p>
            <a:r>
              <a:rPr lang="it-IT" altLang="it-IT" dirty="0"/>
              <a:t>1° settembre 1939 inizia la guerra.</a:t>
            </a:r>
          </a:p>
          <a:p>
            <a:endParaRPr lang="it-IT" altLang="it-IT" dirty="0"/>
          </a:p>
          <a:p>
            <a:r>
              <a:rPr lang="it-IT" altLang="it-IT" dirty="0"/>
              <a:t>N.B. Sono in uso da parte dei tedeschi circa 40000 macchine Enigma (di vario tipo): entro la fine della guerra diventano circa 100000.</a:t>
            </a:r>
          </a:p>
        </p:txBody>
      </p:sp>
      <p:grpSp>
        <p:nvGrpSpPr>
          <p:cNvPr id="92167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216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16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959ED0-D9A1-4C16-8966-EB6A9BEF0846}" type="slidenum">
              <a:rPr lang="it-IT" altLang="it-IT" sz="1400"/>
              <a:pPr algn="r" eaLnBrk="1" hangingPunct="1">
                <a:spcBef>
                  <a:spcPct val="0"/>
                </a:spcBef>
              </a:pPr>
              <a:t>35</a:t>
            </a:fld>
            <a:endParaRPr lang="it-IT" altLang="it-IT" sz="1400"/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475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475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95288" y="1016000"/>
            <a:ext cx="83899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Il “protagonista” del periodo polacco è Marian </a:t>
            </a:r>
            <a:r>
              <a:rPr lang="it-IT" altLang="it-IT" dirty="0" err="1"/>
              <a:t>Rejevski</a:t>
            </a:r>
            <a:r>
              <a:rPr lang="it-IT" altLang="it-IT" dirty="0"/>
              <a:t>: quello del periodo inglese è Alan </a:t>
            </a:r>
            <a:r>
              <a:rPr lang="it-IT" altLang="it-IT" dirty="0" err="1"/>
              <a:t>Turing</a:t>
            </a:r>
            <a:r>
              <a:rPr lang="it-IT" altLang="it-IT" dirty="0"/>
              <a:t> (insieme a Gordon </a:t>
            </a:r>
            <a:r>
              <a:rPr lang="it-IT" altLang="it-IT" dirty="0" err="1"/>
              <a:t>Welchman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Per semplificare la narrativa si può assumere che: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le permutazioni associate ai (5) rotori sono note (dai polacchi)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la chiave di messaggio non è più ripetuta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dirty="0"/>
              <a:t> rimane solo la debolezza strutturale del pannello (“fattorizzabile”)</a:t>
            </a:r>
          </a:p>
          <a:p>
            <a:r>
              <a:rPr lang="it-IT" altLang="it-IT" dirty="0"/>
              <a:t>(Non accenniamo a vicende connesse a Enigma della Marina e miglioramenti delle procedure e delle macchine. </a:t>
            </a:r>
            <a:r>
              <a:rPr lang="it-IT" altLang="it-IT" b="1" dirty="0"/>
              <a:t>Comunque il problema viene solo delineato</a:t>
            </a:r>
            <a:r>
              <a:rPr lang="it-IT" altLang="it-IT" dirty="0"/>
              <a:t>)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68313" y="4292600"/>
            <a:ext cx="842486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Unico attacco possibile (già realizzato con relativo successo dai polacchi negli ultimi tempi) rimane il </a:t>
            </a:r>
            <a:r>
              <a:rPr lang="it-IT" altLang="it-IT" i="1" dirty="0" err="1"/>
              <a:t>plain</a:t>
            </a:r>
            <a:r>
              <a:rPr lang="it-IT" altLang="it-IT" i="1" dirty="0"/>
              <a:t> text </a:t>
            </a:r>
            <a:r>
              <a:rPr lang="it-IT" altLang="it-IT" i="1" dirty="0" err="1"/>
              <a:t>attack</a:t>
            </a:r>
            <a:r>
              <a:rPr lang="it-IT" altLang="it-IT" dirty="0"/>
              <a:t>. </a:t>
            </a:r>
          </a:p>
          <a:p>
            <a:r>
              <a:rPr lang="it-IT" altLang="it-IT" b="1" dirty="0"/>
              <a:t>Obbiettivo: individuare la chiave di messaggio </a:t>
            </a:r>
            <a:r>
              <a:rPr lang="it-IT" altLang="it-IT" dirty="0"/>
              <a:t>(configurazione dei rotori all’inizio del messaggio)</a:t>
            </a:r>
          </a:p>
          <a:p>
            <a:r>
              <a:rPr lang="it-IT" altLang="it-IT" dirty="0"/>
              <a:t>Introduzione, alla fine del 1939, dei </a:t>
            </a:r>
            <a:r>
              <a:rPr lang="it-IT" altLang="it-IT" b="1" i="1" dirty="0" err="1"/>
              <a:t>crib</a:t>
            </a:r>
            <a:r>
              <a:rPr lang="it-IT" altLang="it-IT" dirty="0"/>
              <a:t> (traduzione letterale interlineare, usualmente di un testo classico) e del </a:t>
            </a:r>
            <a:r>
              <a:rPr lang="it-IT" altLang="it-IT" b="1" i="1" dirty="0"/>
              <a:t>gardening</a:t>
            </a:r>
            <a:r>
              <a:rPr lang="it-IT" altLang="it-IT" dirty="0"/>
              <a:t> (</a:t>
            </a:r>
            <a:r>
              <a:rPr lang="it-IT" altLang="it-IT" i="1" dirty="0" err="1"/>
              <a:t>planting</a:t>
            </a:r>
            <a:r>
              <a:rPr lang="it-IT" altLang="it-IT" i="1" dirty="0"/>
              <a:t> a </a:t>
            </a:r>
            <a:r>
              <a:rPr lang="it-IT" altLang="it-IT" i="1" dirty="0" err="1"/>
              <a:t>crib</a:t>
            </a:r>
            <a:r>
              <a:rPr lang="it-IT" altLang="it-IT" dirty="0"/>
              <a:t>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A1C1D3-7FC8-4708-B4CD-DAE951639B13}" type="slidenum">
              <a:rPr lang="it-IT" altLang="it-IT" sz="1400"/>
              <a:pPr algn="r" eaLnBrk="1" hangingPunct="1">
                <a:spcBef>
                  <a:spcPct val="0"/>
                </a:spcBef>
              </a:pPr>
              <a:t>36</a:t>
            </a:fld>
            <a:endParaRPr lang="it-IT" altLang="it-IT" sz="1400"/>
          </a:p>
        </p:txBody>
      </p:sp>
      <p:grpSp>
        <p:nvGrpSpPr>
          <p:cNvPr id="75779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57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57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76263" y="1268413"/>
            <a:ext cx="8245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ESEMPIO</a:t>
            </a:r>
          </a:p>
          <a:p>
            <a:r>
              <a:rPr lang="it-IT" altLang="it-IT"/>
              <a:t>Testo cifrato:    </a:t>
            </a:r>
            <a:r>
              <a:rPr lang="en-GB" altLang="it-IT"/>
              <a:t>QFZWRWIVTYRESXBFOGKUHQBAISEZ…</a:t>
            </a:r>
          </a:p>
          <a:p>
            <a:r>
              <a:rPr lang="en-GB" altLang="it-IT"/>
              <a:t>Crib:   WETTERVORHERSAGEBISKAYA </a:t>
            </a:r>
            <a:endParaRPr lang="it-IT" altLang="it-IT"/>
          </a:p>
        </p:txBody>
      </p:sp>
      <p:graphicFrame>
        <p:nvGraphicFramePr>
          <p:cNvPr id="89828" name="Group 1764"/>
          <p:cNvGraphicFramePr>
            <a:graphicFrameLocks noGrp="1"/>
          </p:cNvGraphicFramePr>
          <p:nvPr/>
        </p:nvGraphicFramePr>
        <p:xfrm>
          <a:off x="971550" y="3860800"/>
          <a:ext cx="6983413" cy="1346200"/>
        </p:xfrm>
        <a:graphic>
          <a:graphicData uri="http://schemas.openxmlformats.org/drawingml/2006/table">
            <a:tbl>
              <a:tblPr/>
              <a:tblGrid>
                <a:gridCol w="27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7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447800" algn="l"/>
                          <a:tab pos="463232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7800" algn="l"/>
                          <a:tab pos="4632325" algn="r"/>
                        </a:tabLst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9831" name="Rectangle 1767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(2)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9832" name="Text Box 1768"/>
          <p:cNvSpPr txBox="1">
            <a:spLocks noChangeArrowheads="1"/>
          </p:cNvSpPr>
          <p:nvPr/>
        </p:nvSpPr>
        <p:spPr bwMode="auto">
          <a:xfrm>
            <a:off x="719138" y="2816225"/>
            <a:ext cx="8029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N.B. le </a:t>
            </a:r>
            <a:r>
              <a:rPr lang="it-IT" altLang="it-IT" b="1">
                <a:sym typeface="Symbol" panose="05050102010706020507" pitchFamily="18" charset="2"/>
              </a:rPr>
              <a:t></a:t>
            </a:r>
            <a:r>
              <a:rPr lang="it-IT" altLang="it-IT">
                <a:sym typeface="Symbol" panose="05050102010706020507" pitchFamily="18" charset="2"/>
              </a:rPr>
              <a:t> </a:t>
            </a:r>
            <a:r>
              <a:rPr lang="it-IT" altLang="it-IT"/>
              <a:t>sono trasposizioni generalizzate: nessuna lettera può essere codificata in se stessa.</a:t>
            </a:r>
          </a:p>
        </p:txBody>
      </p:sp>
      <p:sp>
        <p:nvSpPr>
          <p:cNvPr id="89833" name="Text Box 1769"/>
          <p:cNvSpPr txBox="1">
            <a:spLocks noChangeArrowheads="1"/>
          </p:cNvSpPr>
          <p:nvPr/>
        </p:nvSpPr>
        <p:spPr bwMode="auto">
          <a:xfrm>
            <a:off x="684213" y="5734050"/>
            <a:ext cx="7920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Poniamo  </a:t>
            </a:r>
            <a:r>
              <a:rPr lang="it-IT" altLang="it-IT" b="1" dirty="0">
                <a:sym typeface="Symbol" panose="05050102010706020507" pitchFamily="18" charset="2"/>
              </a:rPr>
              <a:t></a:t>
            </a:r>
            <a:r>
              <a:rPr lang="it-IT" altLang="it-IT" b="1" i="1" baseline="-25000" dirty="0">
                <a:sym typeface="Symbol" panose="05050102010706020507" pitchFamily="18" charset="2"/>
              </a:rPr>
              <a:t>n</a:t>
            </a:r>
            <a:r>
              <a:rPr lang="it-IT" altLang="it-IT" b="1" dirty="0">
                <a:sym typeface="Symbol" panose="05050102010706020507" pitchFamily="18" charset="2"/>
              </a:rPr>
              <a:t> = </a:t>
            </a:r>
            <a:r>
              <a:rPr lang="en-GB" altLang="it-IT" b="1" dirty="0">
                <a:sym typeface="Symbol" panose="05050102010706020507" pitchFamily="18" charset="2"/>
              </a:rPr>
              <a:t></a:t>
            </a:r>
            <a:r>
              <a:rPr lang="en-GB" altLang="it-IT" b="1" dirty="0"/>
              <a:t> </a:t>
            </a:r>
            <a:r>
              <a:rPr lang="en-GB" altLang="it-IT" b="1" dirty="0">
                <a:sym typeface="Symbol" panose="05050102010706020507" pitchFamily="18" charset="2"/>
              </a:rPr>
              <a:t></a:t>
            </a:r>
            <a:r>
              <a:rPr lang="it-IT" altLang="it-IT" b="1" i="1" baseline="-25000" dirty="0">
                <a:sym typeface="Symbol" panose="05050102010706020507" pitchFamily="18" charset="2"/>
              </a:rPr>
              <a:t>n</a:t>
            </a:r>
            <a:r>
              <a:rPr lang="en-GB" altLang="it-IT" b="1" dirty="0">
                <a:sym typeface="Symbol" panose="05050102010706020507" pitchFamily="18" charset="2"/>
              </a:rPr>
              <a:t>        N.B. </a:t>
            </a:r>
            <a:r>
              <a:rPr lang="en-GB" altLang="it-IT" dirty="0" err="1">
                <a:sym typeface="Symbol" panose="05050102010706020507" pitchFamily="18" charset="2"/>
              </a:rPr>
              <a:t>possibile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perché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il</a:t>
            </a:r>
            <a:r>
              <a:rPr lang="en-GB" altLang="it-IT" dirty="0">
                <a:sym typeface="Symbol" panose="05050102010706020507" pitchFamily="18" charset="2"/>
              </a:rPr>
              <a:t> </a:t>
            </a:r>
            <a:r>
              <a:rPr lang="en-GB" altLang="it-IT" dirty="0" err="1">
                <a:sym typeface="Symbol" panose="05050102010706020507" pitchFamily="18" charset="2"/>
              </a:rPr>
              <a:t>pannello</a:t>
            </a:r>
            <a:r>
              <a:rPr lang="en-GB" altLang="it-IT" dirty="0">
                <a:sym typeface="Symbol" panose="05050102010706020507" pitchFamily="18" charset="2"/>
              </a:rPr>
              <a:t>:   </a:t>
            </a:r>
            <a:r>
              <a:rPr lang="en-GB" altLang="it-IT" b="1" dirty="0">
                <a:sym typeface="Symbol" panose="05050102010706020507" pitchFamily="18" charset="2"/>
              </a:rPr>
              <a:t> = </a:t>
            </a:r>
            <a:r>
              <a:rPr lang="en-GB" altLang="it-IT" sz="2400" baseline="30000" dirty="0">
                <a:sym typeface="Symbol" panose="05050102010706020507" pitchFamily="18" charset="2"/>
              </a:rPr>
              <a:t>-1</a:t>
            </a:r>
            <a:r>
              <a:rPr lang="en-GB" altLang="it-IT" dirty="0">
                <a:sym typeface="Symbol" panose="05050102010706020507" pitchFamily="18" charset="2"/>
              </a:rPr>
              <a:t>  </a:t>
            </a:r>
            <a:endParaRPr lang="it-IT" altLang="it-IT" b="1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97FCB2-ABB7-470A-ADB7-2A79671F9272}" type="slidenum">
              <a:rPr lang="it-IT" altLang="it-IT" sz="1400"/>
              <a:pPr algn="r" eaLnBrk="1" hangingPunct="1">
                <a:spcBef>
                  <a:spcPct val="0"/>
                </a:spcBef>
              </a:pPr>
              <a:t>37</a:t>
            </a:fld>
            <a:endParaRPr lang="it-IT" altLang="it-IT" sz="1400"/>
          </a:p>
        </p:txBody>
      </p:sp>
      <p:grpSp>
        <p:nvGrpSpPr>
          <p:cNvPr id="76803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680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680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graphicFrame>
        <p:nvGraphicFramePr>
          <p:cNvPr id="76806" name="Group 6"/>
          <p:cNvGraphicFramePr>
            <a:graphicFrameLocks noGrp="1"/>
          </p:cNvGraphicFramePr>
          <p:nvPr/>
        </p:nvGraphicFramePr>
        <p:xfrm>
          <a:off x="611188" y="1196975"/>
          <a:ext cx="7561262" cy="884238"/>
        </p:xfrm>
        <a:graphic>
          <a:graphicData uri="http://schemas.openxmlformats.org/drawingml/2006/table">
            <a:tbl>
              <a:tblPr/>
              <a:tblGrid>
                <a:gridCol w="32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861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en-GB" alt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GB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6904" name="Rectangle 104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(3)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6907" name="Rectangle 107"/>
          <p:cNvSpPr>
            <a:spLocks noChangeArrowheads="1"/>
          </p:cNvSpPr>
          <p:nvPr/>
        </p:nvSpPr>
        <p:spPr bwMode="auto">
          <a:xfrm>
            <a:off x="611188" y="2636838"/>
            <a:ext cx="18303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/>
              <a:t>A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G</a:t>
            </a:r>
            <a:endParaRPr lang="it-IT" altLang="it-IT">
              <a:sym typeface="Wingdings 2" panose="05020102010507070707" pitchFamily="18" charset="2"/>
            </a:endParaRPr>
          </a:p>
          <a:p>
            <a:pPr algn="ctr" eaLnBrk="1" hangingPunct="1"/>
            <a:r>
              <a:rPr lang="en-GB" altLang="it-IT">
                <a:sym typeface="Wingdings 2" panose="05020102010507070707" pitchFamily="18" charset="2"/>
              </a:rPr>
              <a:t>G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K</a:t>
            </a:r>
            <a:endParaRPr lang="it-IT" altLang="it-IT">
              <a:sym typeface="Wingdings 2" panose="05020102010507070707" pitchFamily="18" charset="2"/>
            </a:endParaRPr>
          </a:p>
          <a:p>
            <a:pPr algn="ctr" eaLnBrk="1" hangingPunct="1"/>
            <a:r>
              <a:rPr lang="en-GB" altLang="it-IT">
                <a:sym typeface="Wingdings 2" panose="05020102010507070707" pitchFamily="18" charset="2"/>
              </a:rPr>
              <a:t>K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</a:t>
            </a:r>
          </a:p>
        </p:txBody>
      </p:sp>
      <p:sp>
        <p:nvSpPr>
          <p:cNvPr id="76908" name="Rectangle 108"/>
          <p:cNvSpPr>
            <a:spLocks noChangeArrowheads="1"/>
          </p:cNvSpPr>
          <p:nvPr/>
        </p:nvSpPr>
        <p:spPr bwMode="auto">
          <a:xfrm>
            <a:off x="611188" y="4113213"/>
            <a:ext cx="727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tabLst>
                <a:tab pos="1447800" algn="l"/>
                <a:tab pos="463232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it-IT"/>
              <a:t>A = </a:t>
            </a:r>
            <a:r>
              <a:rPr lang="en-GB" altLang="it-IT">
                <a:sym typeface="Symbol" panose="05050102010706020507" pitchFamily="18" charset="2"/>
              </a:rPr>
              <a:t></a:t>
            </a:r>
            <a:r>
              <a:rPr lang="en-GB" altLang="it-IT"/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              </a:t>
            </a:r>
            <a:r>
              <a:rPr lang="en-GB" altLang="it-IT">
                <a:sym typeface="Symbol" panose="05050102010706020507" pitchFamily="18" charset="2"/>
              </a:rPr>
              <a:t>  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=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18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19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24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A  </a:t>
            </a:r>
          </a:p>
        </p:txBody>
      </p:sp>
      <p:graphicFrame>
        <p:nvGraphicFramePr>
          <p:cNvPr id="76912" name="Object 112"/>
          <p:cNvGraphicFramePr>
            <a:graphicFrameLocks noChangeAspect="1"/>
          </p:cNvGraphicFramePr>
          <p:nvPr/>
        </p:nvGraphicFramePr>
        <p:xfrm>
          <a:off x="669925" y="2205038"/>
          <a:ext cx="2679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2" name="Equazione" r:id="rId3" imgW="2654280" imgH="368280" progId="Equation.3">
                  <p:embed/>
                </p:oleObj>
              </mc:Choice>
              <mc:Fallback>
                <p:oleObj name="Equazione" r:id="rId3" imgW="2654280" imgH="36828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205038"/>
                        <a:ext cx="2679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913" name="Object 113"/>
          <p:cNvGraphicFramePr>
            <a:graphicFrameLocks noChangeAspect="1"/>
          </p:cNvGraphicFramePr>
          <p:nvPr/>
        </p:nvGraphicFramePr>
        <p:xfrm>
          <a:off x="719138" y="4760913"/>
          <a:ext cx="309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3" name="Equazione" r:id="rId5" imgW="3060360" imgH="368280" progId="Equation.3">
                  <p:embed/>
                </p:oleObj>
              </mc:Choice>
              <mc:Fallback>
                <p:oleObj name="Equazione" r:id="rId5" imgW="3060360" imgH="36828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760913"/>
                        <a:ext cx="3098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914" name="Text Box 114"/>
          <p:cNvSpPr txBox="1">
            <a:spLocks noChangeArrowheads="1"/>
          </p:cNvSpPr>
          <p:nvPr/>
        </p:nvSpPr>
        <p:spPr bwMode="auto">
          <a:xfrm>
            <a:off x="611188" y="5481638"/>
            <a:ext cx="8029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Si compila il grafo “completo” che ha per nodi le lettere del crib e del corrispondete testo cifrato e per archi le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it-IT" altLang="it-IT"/>
              <a:t>; da questo si evidenziano un certo numero di equazioni al punto unito (cioè di cicli).</a:t>
            </a:r>
          </a:p>
        </p:txBody>
      </p:sp>
      <p:sp>
        <p:nvSpPr>
          <p:cNvPr id="76915" name="Text Box 115"/>
          <p:cNvSpPr txBox="1">
            <a:spLocks noChangeArrowheads="1"/>
          </p:cNvSpPr>
          <p:nvPr/>
        </p:nvSpPr>
        <p:spPr bwMode="auto">
          <a:xfrm>
            <a:off x="4032250" y="4724400"/>
            <a:ext cx="453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GB" altLang="it-IT">
                <a:sym typeface="Symbol" panose="05050102010706020507" pitchFamily="18" charset="2"/>
              </a:rPr>
              <a:t>  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E =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27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25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7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 baseline="-25000"/>
              <a:t>9</a:t>
            </a:r>
            <a:r>
              <a:rPr lang="en-GB" altLang="it-IT">
                <a:sym typeface="Symbol" panose="05050102010706020507" pitchFamily="18" charset="2"/>
              </a:rPr>
              <a:t>  </a:t>
            </a:r>
            <a:r>
              <a:rPr lang="en-GB" altLang="it-IT">
                <a:sym typeface="Wingdings 2" panose="05020102010507070707" pitchFamily="18" charset="2"/>
              </a:rPr>
              <a:t></a:t>
            </a:r>
            <a:r>
              <a:rPr lang="en-GB" altLang="it-IT"/>
              <a:t> E </a:t>
            </a:r>
            <a:endParaRPr lang="it-IT" alt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0D380C-984B-46BE-B642-06081B88260A}" type="slidenum">
              <a:rPr lang="it-IT" altLang="it-IT" sz="1400"/>
              <a:pPr algn="r" eaLnBrk="1" hangingPunct="1">
                <a:spcBef>
                  <a:spcPct val="0"/>
                </a:spcBef>
              </a:pPr>
              <a:t>38</a:t>
            </a:fld>
            <a:endParaRPr lang="it-IT" altLang="it-IT" sz="1400"/>
          </a:p>
        </p:txBody>
      </p:sp>
      <p:grpSp>
        <p:nvGrpSpPr>
          <p:cNvPr id="77827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782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782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503238" y="18891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(4)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47700" y="800100"/>
            <a:ext cx="79930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dirty="0"/>
              <a:t>Il problema “polacco” consisteva (in questa formulazione) nelle 3 equazioni (da tutti i messaggi di un giorno)</a:t>
            </a:r>
          </a:p>
          <a:p>
            <a:pPr lvl="4">
              <a:spcBef>
                <a:spcPct val="0"/>
              </a:spcBef>
            </a:pPr>
            <a:endParaRPr lang="en-GB" altLang="it-IT" dirty="0">
              <a:sym typeface="Symbol" panose="05050102010706020507" pitchFamily="18" charset="2"/>
            </a:endParaRPr>
          </a:p>
          <a:p>
            <a:pPr lvl="4"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                    le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endParaRPr lang="en-GB" altLang="it-IT" dirty="0">
              <a:sym typeface="Symbol" panose="05050102010706020507" pitchFamily="18" charset="2"/>
            </a:endParaRPr>
          </a:p>
          <a:p>
            <a:pPr lvl="4">
              <a:spcBef>
                <a:spcPct val="0"/>
              </a:spcBef>
            </a:pPr>
            <a:r>
              <a:rPr lang="en-GB" altLang="it-IT" dirty="0">
                <a:sym typeface="Symbol" panose="05050102010706020507" pitchFamily="18" charset="2"/>
              </a:rPr>
              <a:t>                             note   </a:t>
            </a:r>
          </a:p>
          <a:p>
            <a:pPr lvl="4">
              <a:spcBef>
                <a:spcPct val="0"/>
              </a:spcBef>
            </a:pPr>
            <a:endParaRPr lang="it-IT" altLang="it-IT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con gli indici delle </a:t>
            </a:r>
            <a:r>
              <a:rPr lang="en-GB" altLang="it-IT" i="1" dirty="0">
                <a:sym typeface="Symbol" panose="05050102010706020507" pitchFamily="18" charset="2"/>
              </a:rPr>
              <a:t></a:t>
            </a:r>
            <a:r>
              <a:rPr lang="it-IT" altLang="it-IT" dirty="0">
                <a:sym typeface="Symbol" panose="05050102010706020507" pitchFamily="18" charset="2"/>
              </a:rPr>
              <a:t>  </a:t>
            </a:r>
            <a:r>
              <a:rPr lang="it-IT" altLang="it-IT" b="1" dirty="0">
                <a:sym typeface="Symbol" panose="05050102010706020507" pitchFamily="18" charset="2"/>
              </a:rPr>
              <a:t>fissati</a:t>
            </a:r>
            <a:r>
              <a:rPr lang="it-IT" altLang="it-IT" dirty="0">
                <a:sym typeface="Symbol" panose="05050102010706020507" pitchFamily="18" charset="2"/>
              </a:rPr>
              <a:t> e i secondi membri dati: poteva essere risolto per “tabulazione”: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sym typeface="Symbol" panose="05050102010706020507" pitchFamily="18" charset="2"/>
              </a:rPr>
              <a:t>chiave del </a:t>
            </a:r>
            <a:r>
              <a:rPr lang="it-IT" altLang="it-IT" b="1" dirty="0">
                <a:sym typeface="Symbol" panose="05050102010706020507" pitchFamily="18" charset="2"/>
              </a:rPr>
              <a:t>giorno</a:t>
            </a:r>
            <a:r>
              <a:rPr lang="it-IT" altLang="it-IT" dirty="0">
                <a:sym typeface="Symbol" panose="05050102010706020507" pitchFamily="18" charset="2"/>
              </a:rPr>
              <a:t>   caratteristica (funzione di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1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2</a:t>
            </a:r>
            <a:r>
              <a:rPr lang="it-IT" altLang="it-IT" dirty="0">
                <a:sym typeface="Symbol" panose="05050102010706020507" pitchFamily="18" charset="2"/>
              </a:rPr>
              <a:t>, </a:t>
            </a:r>
            <a:r>
              <a:rPr lang="it-IT" altLang="it-IT" i="1" dirty="0">
                <a:sym typeface="Symbol" panose="05050102010706020507" pitchFamily="18" charset="2"/>
              </a:rPr>
              <a:t></a:t>
            </a:r>
            <a:r>
              <a:rPr lang="it-IT" altLang="it-IT" baseline="-25000" dirty="0">
                <a:sym typeface="Symbol" panose="05050102010706020507" pitchFamily="18" charset="2"/>
              </a:rPr>
              <a:t>3</a:t>
            </a:r>
            <a:r>
              <a:rPr lang="it-IT" altLang="it-IT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8208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Il problema “inglese” consisteva in un numero variabile di equazioni al punto unito (ciascuna con numerose soluzioni) con molti indici per le </a:t>
            </a:r>
            <a:r>
              <a:rPr lang="en-GB" altLang="it-IT" i="1">
                <a:sym typeface="Symbol" panose="05050102010706020507" pitchFamily="18" charset="2"/>
              </a:rPr>
              <a:t></a:t>
            </a:r>
            <a:r>
              <a:rPr lang="en-GB" altLang="it-IT">
                <a:sym typeface="Symbol" panose="05050102010706020507" pitchFamily="18" charset="2"/>
              </a:rPr>
              <a:t> </a:t>
            </a:r>
            <a:r>
              <a:rPr lang="it-IT" altLang="it-IT">
                <a:sym typeface="Symbol" panose="05050102010706020507" pitchFamily="18" charset="2"/>
              </a:rPr>
              <a:t>di volta in volta diversi </a:t>
            </a:r>
            <a:r>
              <a:rPr lang="en-GB" altLang="it-IT">
                <a:sym typeface="Symbol" panose="05050102010706020507" pitchFamily="18" charset="2"/>
              </a:rPr>
              <a:t>e </a:t>
            </a:r>
            <a:r>
              <a:rPr lang="it-IT" altLang="it-IT">
                <a:sym typeface="Symbol" panose="05050102010706020507" pitchFamily="18" charset="2"/>
              </a:rPr>
              <a:t>riguardava la chiave di </a:t>
            </a:r>
            <a:r>
              <a:rPr lang="it-IT" altLang="it-IT" b="1">
                <a:sym typeface="Symbol" panose="05050102010706020507" pitchFamily="18" charset="2"/>
              </a:rPr>
              <a:t>messaggio</a:t>
            </a:r>
            <a:r>
              <a:rPr lang="en-GB" altLang="it-IT">
                <a:sym typeface="Symbol" panose="05050102010706020507" pitchFamily="18" charset="2"/>
              </a:rPr>
              <a:t>: </a:t>
            </a:r>
            <a:r>
              <a:rPr lang="en-GB" altLang="it-IT" b="1">
                <a:sym typeface="Symbol" panose="05050102010706020507" pitchFamily="18" charset="2"/>
              </a:rPr>
              <a:t>non </a:t>
            </a:r>
            <a:r>
              <a:rPr lang="it-IT" altLang="it-IT" b="1">
                <a:sym typeface="Symbol" panose="05050102010706020507" pitchFamily="18" charset="2"/>
              </a:rPr>
              <a:t>poteva essere risolto per tabulazione</a:t>
            </a:r>
            <a:r>
              <a:rPr lang="it-IT" altLang="it-IT">
                <a:sym typeface="Symbol" panose="05050102010706020507" pitchFamily="18" charset="2"/>
              </a:rPr>
              <a:t>.</a:t>
            </a:r>
            <a:r>
              <a:rPr lang="it-IT" altLang="it-IT"/>
              <a:t> </a:t>
            </a:r>
          </a:p>
        </p:txBody>
      </p:sp>
      <p:sp>
        <p:nvSpPr>
          <p:cNvPr id="77834" name="AutoShape 10"/>
          <p:cNvSpPr>
            <a:spLocks/>
          </p:cNvSpPr>
          <p:nvPr/>
        </p:nvSpPr>
        <p:spPr bwMode="auto">
          <a:xfrm>
            <a:off x="4103688" y="1773238"/>
            <a:ext cx="179387" cy="647700"/>
          </a:xfrm>
          <a:prstGeom prst="rightBrace">
            <a:avLst>
              <a:gd name="adj1" fmla="val 300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2808288" y="5121275"/>
          <a:ext cx="22860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0" name="Equazione" r:id="rId3" imgW="1358900" imgH="914400" progId="Equation.3">
                  <p:embed/>
                </p:oleObj>
              </mc:Choice>
              <mc:Fallback>
                <p:oleObj name="Equazione" r:id="rId3" imgW="1358900" imgH="914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121275"/>
                        <a:ext cx="22860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2700338" y="1484313"/>
          <a:ext cx="1257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1" name="Equazione" r:id="rId5" imgW="596900" imgH="685800" progId="Equation.3">
                  <p:embed/>
                </p:oleObj>
              </mc:Choice>
              <mc:Fallback>
                <p:oleObj name="Equazione" r:id="rId5" imgW="5969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484313"/>
                        <a:ext cx="12573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D0B457-762E-4CDD-9CDE-8C3E70B9DFA7}" type="slidenum">
              <a:rPr lang="it-IT" altLang="it-IT" sz="1400"/>
              <a:pPr algn="r" eaLnBrk="1" hangingPunct="1">
                <a:spcBef>
                  <a:spcPct val="0"/>
                </a:spcBef>
              </a:pPr>
              <a:t>39</a:t>
            </a:fld>
            <a:endParaRPr lang="it-IT" altLang="it-IT" sz="1400"/>
          </a:p>
        </p:txBody>
      </p:sp>
      <p:grpSp>
        <p:nvGrpSpPr>
          <p:cNvPr id="93187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3188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3189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(5)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76263" y="1089025"/>
            <a:ext cx="8208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Viene costruito un sistema elettromeccanico: la “bomba”, perfezionamento di una idea polacca. Ognuna consisteva in numerose repliche dei 3 rotori di Enigma (nel modello definitivo 36) chiamate </a:t>
            </a:r>
            <a:r>
              <a:rPr lang="it-IT" altLang="it-IT" i="1"/>
              <a:t>tamburi</a:t>
            </a:r>
            <a:r>
              <a:rPr lang="it-IT" altLang="it-IT"/>
              <a:t> che potevano essere variamente collegate mediante un “menu”: sostanzialmente un grafo dedotto dal crib.</a:t>
            </a:r>
          </a:p>
        </p:txBody>
      </p:sp>
      <p:pic>
        <p:nvPicPr>
          <p:cNvPr id="93195" name="Picture 11" descr="220px-Bombe-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60688"/>
            <a:ext cx="2376488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2161B1-A5B8-41B1-B6CE-D56B1704A7B7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pic>
        <p:nvPicPr>
          <p:cNvPr id="6156" name="Picture 12" descr="File:EnigmaMachine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160463"/>
            <a:ext cx="4108450" cy="548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(1): immagine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96075" y="2241550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Configurazione tipica (mod I)</a:t>
            </a:r>
          </a:p>
        </p:txBody>
      </p:sp>
      <p:grpSp>
        <p:nvGrpSpPr>
          <p:cNvPr id="615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616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16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A8428C-8060-4C4D-B258-774945B7DA9F}" type="slidenum">
              <a:rPr lang="it-IT" altLang="it-IT" sz="1400"/>
              <a:pPr algn="r" eaLnBrk="1" hangingPunct="1">
                <a:spcBef>
                  <a:spcPct val="0"/>
                </a:spcBef>
              </a:pPr>
              <a:t>40</a:t>
            </a:fld>
            <a:endParaRPr lang="it-IT" altLang="it-IT" sz="1400"/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885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885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8961" name="Rectangle 113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(6)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8962" name="Text Box 114"/>
          <p:cNvSpPr txBox="1">
            <a:spLocks noChangeArrowheads="1"/>
          </p:cNvSpPr>
          <p:nvPr/>
        </p:nvSpPr>
        <p:spPr bwMode="auto">
          <a:xfrm>
            <a:off x="576263" y="944563"/>
            <a:ext cx="828040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 tamburi ruotavano ad alta velocità: inizialmente 50 giri al minuto (con un “ticchettio” probabile origine del nome polacco </a:t>
            </a:r>
            <a:r>
              <a:rPr lang="it-IT" altLang="it-IT" dirty="0" err="1"/>
              <a:t>bomby</a:t>
            </a:r>
            <a:r>
              <a:rPr lang="it-IT" altLang="it-IT" dirty="0"/>
              <a:t>), successivamente fino 1000 giri al minuto.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funzionamento era interattivo; </a:t>
            </a:r>
            <a:r>
              <a:rPr lang="it-IT" altLang="it-IT" b="1" dirty="0"/>
              <a:t>semplificando molto</a:t>
            </a:r>
            <a:r>
              <a:rPr lang="it-IT" altLang="it-IT" dirty="0"/>
              <a:t>: quando una possibile chiave (di messaggio) rendeva soddisfatte più equazioni era segnalata all’esterno, per un esame “manuale” (1940).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metodo fu ideato da </a:t>
            </a:r>
            <a:r>
              <a:rPr lang="it-IT" altLang="it-IT" dirty="0" err="1"/>
              <a:t>Turing</a:t>
            </a:r>
            <a:r>
              <a:rPr lang="it-IT" altLang="it-IT" dirty="0"/>
              <a:t> e migliorato da </a:t>
            </a:r>
            <a:r>
              <a:rPr lang="it-IT" altLang="it-IT" dirty="0" err="1"/>
              <a:t>Welchman</a:t>
            </a:r>
            <a:r>
              <a:rPr lang="it-IT" altLang="it-IT" dirty="0"/>
              <a:t> (con un procedimento “diagonale” che permette di sfruttare anche i “rami” lineari cioè non ciclici del menu).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modello definitivo esaminava in 11 minuti le (17575=26</a:t>
            </a:r>
            <a:r>
              <a:rPr lang="it-IT" altLang="it-IT" sz="2800" baseline="30000" dirty="0"/>
              <a:t>3</a:t>
            </a:r>
            <a:r>
              <a:rPr lang="it-IT" altLang="it-IT" dirty="0"/>
              <a:t>) chiavi per una scelta (3 su 5) e una disposizione dei rotori.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Verso la fine della guerra erano operative circa 200 bombe (dislocate in vari luoghi). (Circa un egual numero fu costruito dalla marina USA per decifrare Enigma marino, a 4 rotori).</a:t>
            </a:r>
          </a:p>
          <a:p>
            <a:pPr eaLnBrk="1" hangingPunct="1"/>
            <a:r>
              <a:rPr lang="it-IT" altLang="it-IT" dirty="0"/>
              <a:t>N.B. Occasionalmente si usavano ancora metodi tabellari: esempio la tabella per EINS (</a:t>
            </a:r>
            <a:r>
              <a:rPr lang="it-IT" altLang="it-IT" i="1" dirty="0"/>
              <a:t>uno</a:t>
            </a:r>
            <a:r>
              <a:rPr lang="it-IT" altLang="it-IT" dirty="0"/>
              <a:t> in tedesco) per “tutte” le chiavi e “tutte” le posizioni nel messaggio.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39DECC-D9B3-48F5-8C75-B6C21A8D02C6}" type="slidenum">
              <a:rPr lang="it-IT" altLang="it-IT" sz="1400"/>
              <a:pPr algn="r" eaLnBrk="1" hangingPunct="1">
                <a:spcBef>
                  <a:spcPct val="0"/>
                </a:spcBef>
              </a:pPr>
              <a:t>41</a:t>
            </a:fld>
            <a:endParaRPr lang="it-IT" altLang="it-IT" sz="1400"/>
          </a:p>
        </p:txBody>
      </p:sp>
      <p:grpSp>
        <p:nvGrpSpPr>
          <p:cNvPr id="7987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7987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987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DECIFRATURA  INGLESE (7)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03238" y="944563"/>
            <a:ext cx="8316912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/>
              <a:t>La macchina Lorenz SZ40 e Colossus</a:t>
            </a:r>
          </a:p>
          <a:p>
            <a:r>
              <a:rPr lang="it-IT" altLang="it-IT"/>
              <a:t>Sperimentate dal 1942, nell’anno successivo entrò in </a:t>
            </a:r>
            <a:r>
              <a:rPr lang="it-IT" altLang="it-IT" i="1"/>
              <a:t>routine</a:t>
            </a:r>
            <a:r>
              <a:rPr lang="it-IT" altLang="it-IT"/>
              <a:t> per le comunicazioni tra gli alti comandi tedeschi una nuova macchina cifratrice con la sigla SZ40; era </a:t>
            </a:r>
            <a:r>
              <a:rPr lang="it-IT" altLang="it-IT" i="1"/>
              <a:t>online</a:t>
            </a:r>
            <a:r>
              <a:rPr lang="it-IT" altLang="it-IT"/>
              <a:t> con una telescrivente.</a:t>
            </a:r>
          </a:p>
          <a:p>
            <a:r>
              <a:rPr lang="it-IT" altLang="it-IT"/>
              <a:t>Usava la codifica di Vernam (XOR con una chiave)</a:t>
            </a:r>
          </a:p>
          <a:p>
            <a:r>
              <a:rPr lang="it-IT" altLang="it-IT"/>
              <a:t>Dopo vari tentativi per decifrare i messaggi, nel dicembre del 1943 divenne operativo Colossus, realizzato da Tommy Flowers (su indicazioni di Max Newmann) nella Post Office Research Station a Dollis Hill (vicino Londra) e nel febbraio del 1944 a Bletchley Park </a:t>
            </a:r>
          </a:p>
          <a:p>
            <a:r>
              <a:rPr lang="it-IT" altLang="it-IT"/>
              <a:t>Elettronico e digitale era programmabile, </a:t>
            </a:r>
            <a:r>
              <a:rPr lang="it-IT" altLang="it-IT" b="1" i="1"/>
              <a:t>attraverso un pannello di commutazione</a:t>
            </a:r>
            <a:r>
              <a:rPr lang="it-IT" altLang="it-IT"/>
              <a:t>, specificamente per decifrare i messaggi SZ40; impiegava circa 2400 valvole .</a:t>
            </a:r>
          </a:p>
          <a:p>
            <a:r>
              <a:rPr lang="it-IT" altLang="it-IT"/>
              <a:t>Costruito in una decina di esemplari (quasi tutti distrutti dopo la guerra), tenuto segreto per “ragioni di sicurezza”, divenne conosciuto solo alla fine degli anni ’70. Ricostruito da qualche anno.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EC6353-1D46-4AB9-A821-84DE91EE3EE0}" type="slidenum">
              <a:rPr lang="it-IT" altLang="it-IT" sz="1400"/>
              <a:pPr algn="r" eaLnBrk="1" hangingPunct="1">
                <a:spcBef>
                  <a:spcPct val="0"/>
                </a:spcBef>
              </a:pPr>
              <a:t>42</a:t>
            </a:fld>
            <a:endParaRPr lang="it-IT" altLang="it-IT" sz="1400"/>
          </a:p>
        </p:txBody>
      </p:sp>
      <p:grpSp>
        <p:nvGrpSpPr>
          <p:cNvPr id="80899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8090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090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03238" y="188913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ACE</a:t>
            </a:r>
            <a:r>
              <a:rPr lang="it-IT" altLang="it-IT" sz="2800">
                <a:solidFill>
                  <a:schemeClr val="tx2"/>
                </a:solidFill>
              </a:rPr>
              <a:t>(Automatic Computing Engine)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03238" y="765175"/>
            <a:ext cx="83899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0700" indent="-1790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51088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11475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471863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03225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4894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9466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54038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86105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/>
              <a:t>1945, fine	Alan </a:t>
            </a:r>
            <a:r>
              <a:rPr lang="it-IT" altLang="it-IT" dirty="0" err="1"/>
              <a:t>Turing</a:t>
            </a:r>
            <a:r>
              <a:rPr lang="it-IT" altLang="it-IT" dirty="0"/>
              <a:t> elabora un documento che descrive un 	computer in maniera dettagliata, inclusa la logica dei 	circuiti e una stima dei costi (£11,200).(N.B. </a:t>
            </a:r>
            <a:r>
              <a:rPr lang="it-IT" altLang="it-IT" dirty="0" err="1"/>
              <a:t>Draft</a:t>
            </a:r>
            <a:r>
              <a:rPr lang="it-IT" altLang="it-IT" dirty="0"/>
              <a:t> di von </a:t>
            </a:r>
            <a:r>
              <a:rPr lang="it-IT" altLang="it-IT" dirty="0" err="1"/>
              <a:t>Neumann</a:t>
            </a:r>
            <a:r>
              <a:rPr lang="it-IT" altLang="it-IT" dirty="0"/>
              <a:t> 30 giugno 1945.)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1946, inizio	il documento è presentato al comitato esecutivo di NPL 	(National </a:t>
            </a:r>
            <a:r>
              <a:rPr lang="it-IT" altLang="it-IT" dirty="0" err="1"/>
              <a:t>Physics</a:t>
            </a:r>
            <a:r>
              <a:rPr lang="it-IT" altLang="it-IT" dirty="0"/>
              <a:t> </a:t>
            </a:r>
            <a:r>
              <a:rPr lang="it-IT" altLang="it-IT" dirty="0" err="1"/>
              <a:t>Laboratory</a:t>
            </a:r>
            <a:r>
              <a:rPr lang="it-IT" altLang="it-IT" dirty="0"/>
              <a:t>); viene avviato un progetto “nazionale”, che però non riscuote altre adesioni;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1947	al NPL si decide di costruire un prototipo “ridotto” per 	verificare la fattibilità; </a:t>
            </a:r>
            <a:r>
              <a:rPr lang="it-IT" altLang="it-IT" dirty="0" err="1"/>
              <a:t>Turing</a:t>
            </a:r>
            <a:r>
              <a:rPr lang="it-IT" altLang="it-IT" dirty="0"/>
              <a:t> non riesce a convincere NPL sulla fattibilità a causa  del segreto sulle attività di </a:t>
            </a:r>
            <a:r>
              <a:rPr lang="it-IT" altLang="it-IT" dirty="0" err="1"/>
              <a:t>Bletchley</a:t>
            </a:r>
            <a:r>
              <a:rPr lang="it-IT" altLang="it-IT" dirty="0"/>
              <a:t> Park (e quindi il divieto di citare </a:t>
            </a:r>
            <a:r>
              <a:rPr lang="it-IT" altLang="it-IT" dirty="0" err="1"/>
              <a:t>Colossus</a:t>
            </a:r>
            <a:r>
              <a:rPr lang="it-IT" altLang="it-IT" dirty="0"/>
              <a:t>) e abbandona il progetto; 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1947-1950	viene costruito </a:t>
            </a:r>
            <a:r>
              <a:rPr lang="it-IT" altLang="it-IT" dirty="0" err="1"/>
              <a:t>Pilot</a:t>
            </a:r>
            <a:r>
              <a:rPr lang="it-IT" altLang="it-IT" dirty="0"/>
              <a:t> ACE (all’inizio ~1000 valvole, 12 delay line, ciascuna di 32 parole di 32 bit, clock 1 </a:t>
            </a:r>
            <a:r>
              <a:rPr lang="it-IT" altLang="it-IT" dirty="0" err="1"/>
              <a:t>Mh</a:t>
            </a:r>
            <a:r>
              <a:rPr lang="it-IT" altLang="it-IT" dirty="0"/>
              <a:t>); successivamente  viene implementata l’aritmetica 	</a:t>
            </a:r>
            <a:r>
              <a:rPr lang="it-IT" altLang="it-IT" dirty="0" err="1"/>
              <a:t>floating-point</a:t>
            </a:r>
            <a:r>
              <a:rPr lang="it-IT" altLang="it-IT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1955, aprile	</a:t>
            </a:r>
            <a:r>
              <a:rPr lang="it-IT" altLang="it-IT" dirty="0" err="1"/>
              <a:t>Pilot</a:t>
            </a:r>
            <a:r>
              <a:rPr lang="it-IT" altLang="it-IT" dirty="0"/>
              <a:t> ACE viene spento e trasferito al Science </a:t>
            </a:r>
            <a:r>
              <a:rPr lang="it-IT" altLang="it-IT" dirty="0" err="1"/>
              <a:t>Museum</a:t>
            </a:r>
            <a:r>
              <a:rPr lang="it-IT" altLang="it-IT" dirty="0"/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	una versione commerciale ha nome DEUCE.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795614-1480-4820-99DE-EE66AEE2A8AD}" type="slidenum">
              <a:rPr lang="it-IT" altLang="it-IT" sz="1400"/>
              <a:pPr algn="r" eaLnBrk="1" hangingPunct="1">
                <a:spcBef>
                  <a:spcPct val="0"/>
                </a:spcBef>
              </a:pPr>
              <a:t>43</a:t>
            </a:fld>
            <a:endParaRPr lang="it-IT" altLang="it-IT" sz="1400"/>
          </a:p>
        </p:txBody>
      </p:sp>
      <p:grpSp>
        <p:nvGrpSpPr>
          <p:cNvPr id="81923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81924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1925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CONCLUSIONE (1)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82454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Perché è importante la storia di Enigma?</a:t>
            </a:r>
          </a:p>
          <a:p>
            <a:r>
              <a:rPr lang="it-IT" altLang="it-IT" dirty="0"/>
              <a:t>Perché sottolinea come nello stesso periodo (dall’inizio degli anni ’30 all’inizio degli anni ’40) sono stati esplorati due limiti:</a:t>
            </a:r>
          </a:p>
          <a:p>
            <a:pPr>
              <a:buFontTx/>
              <a:buChar char="•"/>
            </a:pPr>
            <a:r>
              <a:rPr lang="it-IT" altLang="it-IT" dirty="0"/>
              <a:t> il limite del calcolo </a:t>
            </a:r>
            <a:r>
              <a:rPr lang="it-IT" altLang="it-IT" i="1" dirty="0"/>
              <a:t>tabellare,</a:t>
            </a:r>
          </a:p>
          <a:p>
            <a:pPr>
              <a:buFontTx/>
              <a:buChar char="•"/>
            </a:pPr>
            <a:r>
              <a:rPr lang="it-IT" altLang="it-IT" dirty="0"/>
              <a:t> il limite del calcolo </a:t>
            </a:r>
            <a:r>
              <a:rPr lang="it-IT" altLang="it-IT" i="1" dirty="0"/>
              <a:t>manuale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Non a caso le vicende si intrecciano (almeno in parte) intorno a una sola persona.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4B6CE3-04A6-4D11-90C8-9AE93B23B533}" type="slidenum">
              <a:rPr lang="it-IT" altLang="it-IT" sz="1400"/>
              <a:pPr algn="r" eaLnBrk="1" hangingPunct="1">
                <a:spcBef>
                  <a:spcPct val="0"/>
                </a:spcBef>
              </a:pPr>
              <a:t>44</a:t>
            </a:fld>
            <a:endParaRPr lang="it-IT" altLang="it-IT" sz="1400"/>
          </a:p>
        </p:txBody>
      </p:sp>
      <p:grpSp>
        <p:nvGrpSpPr>
          <p:cNvPr id="9011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011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>
                <a:solidFill>
                  <a:schemeClr val="tx2"/>
                </a:solidFill>
              </a:rPr>
              <a:t>CONCLUSIONE (2)</a:t>
            </a: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58775" y="908050"/>
            <a:ext cx="8461375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Macchina di </a:t>
            </a:r>
            <a:r>
              <a:rPr lang="it-IT" altLang="it-IT" dirty="0" err="1"/>
              <a:t>Turing</a:t>
            </a:r>
            <a:r>
              <a:rPr lang="it-IT" altLang="it-IT" dirty="0"/>
              <a:t>, 1937</a:t>
            </a:r>
          </a:p>
          <a:p>
            <a:r>
              <a:rPr lang="it-IT" altLang="it-IT" dirty="0"/>
              <a:t>“Sui numeri calcolabili, con una applicazione al problema della decisione”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(On </a:t>
            </a:r>
            <a:r>
              <a:rPr lang="it-IT" altLang="it-IT" dirty="0" err="1"/>
              <a:t>Computable</a:t>
            </a:r>
            <a:r>
              <a:rPr lang="it-IT" altLang="it-IT" dirty="0"/>
              <a:t> </a:t>
            </a:r>
            <a:r>
              <a:rPr lang="it-IT" altLang="it-IT" dirty="0" err="1"/>
              <a:t>Numbers</a:t>
            </a:r>
            <a:r>
              <a:rPr lang="it-IT" altLang="it-IT" dirty="0"/>
              <a:t>, with an Application to the </a:t>
            </a:r>
            <a:r>
              <a:rPr lang="it-IT" altLang="it-IT" i="1" dirty="0" err="1"/>
              <a:t>Entscheidungsproblem</a:t>
            </a:r>
            <a:r>
              <a:rPr lang="it-IT" altLang="it-IT" dirty="0"/>
              <a:t>, </a:t>
            </a:r>
            <a:r>
              <a:rPr lang="it-IT" altLang="it-IT" i="1" dirty="0" err="1"/>
              <a:t>Proceedings</a:t>
            </a:r>
            <a:r>
              <a:rPr lang="it-IT" altLang="it-IT" i="1" dirty="0"/>
              <a:t> of the </a:t>
            </a:r>
            <a:r>
              <a:rPr lang="it-IT" altLang="it-IT" i="1" dirty="0" err="1"/>
              <a:t>London</a:t>
            </a:r>
            <a:r>
              <a:rPr lang="it-IT" altLang="it-IT" i="1" dirty="0"/>
              <a:t> Mathematical Society</a:t>
            </a:r>
            <a:r>
              <a:rPr lang="it-IT" altLang="it-IT" dirty="0"/>
              <a:t>. 2 </a:t>
            </a:r>
            <a:r>
              <a:rPr lang="it-IT" altLang="it-IT" b="1" dirty="0"/>
              <a:t>43</a:t>
            </a:r>
            <a:r>
              <a:rPr lang="it-IT" altLang="it-IT" dirty="0"/>
              <a:t> (1937) )</a:t>
            </a:r>
          </a:p>
          <a:p>
            <a:r>
              <a:rPr lang="it-IT" altLang="it-IT" dirty="0"/>
              <a:t>Intuizione straordinaria: riprodurre ciò che si può fare con carta, matita e </a:t>
            </a:r>
            <a:r>
              <a:rPr lang="it-IT" altLang="it-IT" b="1" dirty="0"/>
              <a:t>gomma</a:t>
            </a:r>
          </a:p>
          <a:p>
            <a:pPr>
              <a:spcBef>
                <a:spcPct val="0"/>
              </a:spcBef>
            </a:pPr>
            <a:r>
              <a:rPr lang="it-IT" altLang="it-IT" dirty="0"/>
              <a:t>La macchina di </a:t>
            </a:r>
            <a:r>
              <a:rPr lang="it-IT" altLang="it-IT" dirty="0" err="1"/>
              <a:t>Turing</a:t>
            </a:r>
            <a:r>
              <a:rPr lang="it-IT" altLang="it-IT" dirty="0"/>
              <a:t> ha celle </a:t>
            </a:r>
            <a:r>
              <a:rPr lang="it-IT" altLang="it-IT" b="1" dirty="0"/>
              <a:t>riscrivibili</a:t>
            </a:r>
            <a:r>
              <a:rPr lang="it-IT" altLang="it-IT" dirty="0"/>
              <a:t> (non essenziali!)</a:t>
            </a:r>
          </a:p>
          <a:p>
            <a:r>
              <a:rPr lang="it-IT" altLang="it-IT" dirty="0"/>
              <a:t>(Come i teoremi di </a:t>
            </a:r>
            <a:r>
              <a:rPr lang="it-IT" altLang="it-IT" dirty="0" err="1"/>
              <a:t>Gödel</a:t>
            </a:r>
            <a:r>
              <a:rPr lang="it-IT" altLang="it-IT" dirty="0"/>
              <a:t> introduce la “codifica”)</a:t>
            </a:r>
          </a:p>
          <a:p>
            <a:r>
              <a:rPr lang="it-IT" altLang="it-IT" dirty="0"/>
              <a:t>Storia della matita (grafite: metà ’500; gomma: metà ’800)</a:t>
            </a:r>
            <a:endParaRPr lang="it-IT" altLang="it-IT" b="1" dirty="0"/>
          </a:p>
          <a:p>
            <a:r>
              <a:rPr lang="it-IT" altLang="it-IT" dirty="0"/>
              <a:t>La </a:t>
            </a:r>
            <a:r>
              <a:rPr lang="it-IT" altLang="it-IT" dirty="0" err="1"/>
              <a:t>riscrivibilità</a:t>
            </a:r>
            <a:r>
              <a:rPr lang="it-IT" altLang="it-IT" dirty="0"/>
              <a:t> delle memorie consente la dematerializzazione dell’informazione: consente di “poter” fare operazioni come il </a:t>
            </a:r>
            <a:r>
              <a:rPr lang="it-IT" altLang="it-IT" dirty="0" err="1"/>
              <a:t>sort</a:t>
            </a:r>
            <a:r>
              <a:rPr lang="it-IT" altLang="it-IT" dirty="0"/>
              <a:t> di “elenchi” “molto grandi”.</a:t>
            </a:r>
          </a:p>
          <a:p>
            <a:pPr>
              <a:spcBef>
                <a:spcPts val="0"/>
              </a:spcBef>
            </a:pPr>
            <a:r>
              <a:rPr lang="it-IT" altLang="it-IT" sz="2400" b="1" dirty="0">
                <a:sym typeface="Symbol" panose="05050102010706020507" pitchFamily="18" charset="2"/>
              </a:rPr>
              <a:t> corsa a costruire memorie </a:t>
            </a:r>
            <a:r>
              <a:rPr lang="it-IT" altLang="it-IT" sz="2400" b="1" i="1" dirty="0">
                <a:sym typeface="Symbol" panose="05050102010706020507" pitchFamily="18" charset="2"/>
              </a:rPr>
              <a:t>riscrivibili</a:t>
            </a:r>
            <a:r>
              <a:rPr lang="it-IT" altLang="it-IT" sz="2400" b="1" dirty="0">
                <a:sym typeface="Symbol" panose="05050102010706020507" pitchFamily="18" charset="2"/>
              </a:rPr>
              <a:t> di dimensioni sempre più piccole (e capacità sempre maggiori)  </a:t>
            </a:r>
            <a:endParaRPr lang="it-IT" altLang="it-IT" sz="24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4B6CE3-04A6-4D11-90C8-9AE93B23B533}" type="slidenum">
              <a:rPr lang="it-IT" altLang="it-IT" sz="1400"/>
              <a:pPr algn="r" eaLnBrk="1" hangingPunct="1">
                <a:spcBef>
                  <a:spcPct val="0"/>
                </a:spcBef>
              </a:pPr>
              <a:t>45</a:t>
            </a:fld>
            <a:endParaRPr lang="it-IT" altLang="it-IT" sz="1400"/>
          </a:p>
        </p:txBody>
      </p:sp>
      <p:grpSp>
        <p:nvGrpSpPr>
          <p:cNvPr id="90115" name="Group 4"/>
          <p:cNvGrpSpPr>
            <a:grpSpLocks/>
          </p:cNvGrpSpPr>
          <p:nvPr/>
        </p:nvGrpSpPr>
        <p:grpSpPr bwMode="auto">
          <a:xfrm>
            <a:off x="400050" y="0"/>
            <a:ext cx="8496300" cy="6669088"/>
            <a:chOff x="295" y="0"/>
            <a:chExt cx="5352" cy="4201"/>
          </a:xfrm>
        </p:grpSpPr>
        <p:sp>
          <p:nvSpPr>
            <p:cNvPr id="90116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</p:txBody>
        </p:sp>
      </p:grp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03238" y="260350"/>
            <a:ext cx="8316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000" dirty="0">
                <a:solidFill>
                  <a:schemeClr val="tx2"/>
                </a:solidFill>
              </a:rPr>
              <a:t>CONCLUSIONE (3)</a:t>
            </a:r>
            <a:endParaRPr lang="it-IT" altLang="it-IT" sz="3200" dirty="0">
              <a:solidFill>
                <a:schemeClr val="tx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022320"/>
            <a:ext cx="3949914" cy="29624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187624" y="3984756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IBM 083 Card </a:t>
            </a:r>
            <a:r>
              <a:rPr lang="it-IT" dirty="0" err="1"/>
              <a:t>Sorter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84" y="4674053"/>
            <a:ext cx="3190875" cy="142875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55037" y="616309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Standard 80 columns Card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18562" y="2617397"/>
            <a:ext cx="40288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PROBLEMA</a:t>
            </a:r>
          </a:p>
          <a:p>
            <a:r>
              <a:rPr lang="it-IT" dirty="0" err="1"/>
              <a:t>Sort</a:t>
            </a:r>
            <a:r>
              <a:rPr lang="it-IT" dirty="0"/>
              <a:t> di record su scheda perforata</a:t>
            </a:r>
          </a:p>
          <a:p>
            <a:r>
              <a:rPr lang="it-IT" dirty="0"/>
              <a:t>Chiave: (prime) tre colonne</a:t>
            </a:r>
          </a:p>
          <a:p>
            <a:r>
              <a:rPr lang="it-IT" dirty="0"/>
              <a:t>Dati: altre 73 colonne</a:t>
            </a:r>
          </a:p>
        </p:txBody>
      </p:sp>
    </p:spTree>
    <p:extLst>
      <p:ext uri="{BB962C8B-B14F-4D97-AF65-F5344CB8AC3E}">
        <p14:creationId xmlns:p14="http://schemas.microsoft.com/office/powerpoint/2010/main" val="51818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E2673A-EF27-4757-83D9-D5E96978AB3D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310639" y="377527"/>
            <a:ext cx="8229600" cy="102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 dirty="0"/>
              <a:t>LA MACCHINA (2): </a:t>
            </a:r>
          </a:p>
          <a:p>
            <a:pPr eaLnBrk="1" hangingPunct="1"/>
            <a:r>
              <a:rPr lang="it-IT" altLang="it-IT" sz="4000" dirty="0"/>
              <a:t>componenti visibili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03238" y="1844675"/>
            <a:ext cx="82454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 dirty="0"/>
              <a:t>3 rotori (scelti prima tra tre, poi tra cinque o più), ciascuno dotato di un anello girevole (con 26 posizioni), opportunamente disposti in 3 alloggiamenti;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 dirty="0"/>
              <a:t>26 tasti: lettere (maiuscole), quindi senza: “spazio”, cifre, segni di interpunzione o speciali;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 dirty="0"/>
              <a:t>26 lampadine, ciascuna associata a una lettera;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sz="2400" dirty="0"/>
              <a:t>pannello con 26 coppie di fori (di diverso diametro), ciascuna associato a una lettera, e 6 (o 10) cavetti terminati da due spinotti (asimmetrici).</a:t>
            </a:r>
          </a:p>
        </p:txBody>
      </p:sp>
      <p:grpSp>
        <p:nvGrpSpPr>
          <p:cNvPr id="7179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7180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60FA0B-5DEF-42AA-AE22-AED5FAF81C4B}" type="slidenum">
              <a:rPr lang="it-IT" altLang="it-IT" sz="1400"/>
              <a:pPr algn="r" eaLnBrk="1" hangingPunct="1">
                <a:spcBef>
                  <a:spcPct val="0"/>
                </a:spcBef>
              </a:pPr>
              <a:t>6</a:t>
            </a:fld>
            <a:endParaRPr lang="it-IT" altLang="it-IT" sz="1400"/>
          </a:p>
        </p:txBody>
      </p:sp>
      <p:sp>
        <p:nvSpPr>
          <p:cNvPr id="5939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(3): i rotori (1)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23850" y="1006703"/>
            <a:ext cx="529203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/>
              <a:t> i </a:t>
            </a:r>
            <a:r>
              <a:rPr lang="it-IT" altLang="it-IT" sz="2800" dirty="0"/>
              <a:t>rotori</a:t>
            </a:r>
            <a:r>
              <a:rPr lang="it-IT" altLang="it-IT" dirty="0"/>
              <a:t> hanno (da destra):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26 contatti in entrata sporgenti (retrattili)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una ruota dentata con 26 denti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disco sporgente con 26 ondulazioni smussate usato per ruotare manualmente i dischi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corpo attraversato da collegamenti che realizzano una permutazione tra i 26 contatti in entrata (a destra) e i 26 contatti in uscita (a sinistra)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 anello girevole con 26 posizioni contrassegnate dalle 26 lettere (o numeri)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it-IT" altLang="it-IT" dirty="0"/>
              <a:t>una corona circolare liscia con una tacca solidale col corpo (di diametro poco più grande della ruota dentata)</a:t>
            </a:r>
          </a:p>
          <a:p>
            <a:pPr eaLnBrk="1" hangingPunct="1">
              <a:spcBef>
                <a:spcPct val="0"/>
              </a:spcBef>
              <a:buFontTx/>
              <a:buAutoNum type="arabicPeriod" startAt="7"/>
            </a:pPr>
            <a:r>
              <a:rPr lang="it-IT" altLang="it-IT" dirty="0"/>
              <a:t>26 contatti in uscita fissi</a:t>
            </a:r>
          </a:p>
        </p:txBody>
      </p:sp>
      <p:pic>
        <p:nvPicPr>
          <p:cNvPr id="59401" name="Picture 9" descr="8a4fe064-d67b-42ef-928f-50165adc4f9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268413"/>
            <a:ext cx="27432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ANd9GcS1qLhme-WP2iOKsufXtiNdHhjLu8g5yMgFc0H_vN9cRmI1Sl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1846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3" name="Line 11"/>
          <p:cNvSpPr>
            <a:spLocks noChangeShapeType="1"/>
          </p:cNvSpPr>
          <p:nvPr/>
        </p:nvSpPr>
        <p:spPr bwMode="auto">
          <a:xfrm flipH="1">
            <a:off x="6624638" y="5805488"/>
            <a:ext cx="323850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59404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59405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9406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351838" y="6245225"/>
            <a:ext cx="33496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7F0129-A9C0-4073-8BE2-2D11505FE270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8202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(4): i rotori (2)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03238" y="1016000"/>
            <a:ext cx="79930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 rotori, sistemati sullo stesso asse, sono fatti ruotare da tre “dita” flessibili che si impegnano sulle ruote dentate (nascoste, in figura, dai dischi smussati).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Le dita flessibili si muovono su e giù ogni volta che è premuto un tasto.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altLang="it-IT" dirty="0"/>
              <a:t>Il dito di destra si impegna </a:t>
            </a:r>
            <a:r>
              <a:rPr lang="it-IT" altLang="it-IT" i="1" dirty="0"/>
              <a:t>sempre</a:t>
            </a:r>
            <a:r>
              <a:rPr lang="it-IT" altLang="it-IT" dirty="0"/>
              <a:t> sulla ruota dentata del rotore di destra; per gli altri rotori normalmente le dita slittano sull’anello (con tacca) e quindi non ne provocano il movimento; questo può avvenire solo quando si presenta la tacca.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1800" y="4221163"/>
            <a:ext cx="457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dirty="0"/>
              <a:t>Il movimento dei rotori, quindi, è simile a quello di un contachilometri, ma con una eccezione: due scatti successivi per il rotore </a:t>
            </a:r>
            <a:r>
              <a:rPr lang="it-IT" altLang="it-IT" dirty="0">
                <a:latin typeface="Times New Roman" panose="02020603050405020304" pitchFamily="18" charset="0"/>
              </a:rPr>
              <a:t>II</a:t>
            </a:r>
            <a:r>
              <a:rPr lang="it-IT" altLang="it-IT" dirty="0"/>
              <a:t> quando ruota il rotore </a:t>
            </a:r>
            <a:r>
              <a:rPr lang="it-IT" altLang="it-IT" dirty="0">
                <a:latin typeface="Times New Roman" panose="02020603050405020304" pitchFamily="18" charset="0"/>
              </a:rPr>
              <a:t>I</a:t>
            </a:r>
            <a:r>
              <a:rPr lang="it-IT" altLang="it-IT" dirty="0"/>
              <a:t>). </a:t>
            </a:r>
          </a:p>
        </p:txBody>
      </p:sp>
      <p:grpSp>
        <p:nvGrpSpPr>
          <p:cNvPr id="8220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221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222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grpSp>
        <p:nvGrpSpPr>
          <p:cNvPr id="8248" name="Group 56"/>
          <p:cNvGrpSpPr>
            <a:grpSpLocks/>
          </p:cNvGrpSpPr>
          <p:nvPr/>
        </p:nvGrpSpPr>
        <p:grpSpPr bwMode="auto">
          <a:xfrm>
            <a:off x="5210607" y="3643313"/>
            <a:ext cx="3238500" cy="3025775"/>
            <a:chOff x="3198" y="2273"/>
            <a:chExt cx="2040" cy="1906"/>
          </a:xfrm>
        </p:grpSpPr>
        <p:grpSp>
          <p:nvGrpSpPr>
            <p:cNvPr id="8246" name="Group 54"/>
            <p:cNvGrpSpPr>
              <a:grpSpLocks/>
            </p:cNvGrpSpPr>
            <p:nvPr/>
          </p:nvGrpSpPr>
          <p:grpSpPr bwMode="auto">
            <a:xfrm>
              <a:off x="3243" y="2432"/>
              <a:ext cx="1995" cy="1747"/>
              <a:chOff x="3243" y="2432"/>
              <a:chExt cx="1995" cy="1747"/>
            </a:xfrm>
          </p:grpSpPr>
          <p:sp>
            <p:nvSpPr>
              <p:cNvPr id="8243" name="Text Box 51"/>
              <p:cNvSpPr txBox="1">
                <a:spLocks noChangeArrowheads="1"/>
              </p:cNvSpPr>
              <p:nvPr/>
            </p:nvSpPr>
            <p:spPr bwMode="auto">
              <a:xfrm>
                <a:off x="4989" y="3929"/>
                <a:ext cx="249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altLang="it-IT" b="1"/>
                  <a:t>1</a:t>
                </a:r>
              </a:p>
            </p:txBody>
          </p:sp>
          <p:grpSp>
            <p:nvGrpSpPr>
              <p:cNvPr id="8245" name="Group 53"/>
              <p:cNvGrpSpPr>
                <a:grpSpLocks/>
              </p:cNvGrpSpPr>
              <p:nvPr/>
            </p:nvGrpSpPr>
            <p:grpSpPr bwMode="auto">
              <a:xfrm>
                <a:off x="3243" y="2432"/>
                <a:ext cx="1816" cy="1747"/>
                <a:chOff x="3243" y="2432"/>
                <a:chExt cx="1816" cy="1747"/>
              </a:xfrm>
            </p:grpSpPr>
            <p:pic>
              <p:nvPicPr>
                <p:cNvPr id="8204" name="Picture 12" descr="hires-wehr3rotors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43" y="2432"/>
                  <a:ext cx="1816" cy="16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8211" name="Group 19"/>
                <p:cNvGrpSpPr>
                  <a:grpSpLocks/>
                </p:cNvGrpSpPr>
                <p:nvPr/>
              </p:nvGrpSpPr>
              <p:grpSpPr bwMode="auto">
                <a:xfrm rot="-378557">
                  <a:off x="4082" y="3317"/>
                  <a:ext cx="113" cy="817"/>
                  <a:chOff x="4513" y="3339"/>
                  <a:chExt cx="114" cy="817"/>
                </a:xfrm>
              </p:grpSpPr>
              <p:sp>
                <p:nvSpPr>
                  <p:cNvPr id="8208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3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0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58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0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04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8216" name="Group 24"/>
                <p:cNvGrpSpPr>
                  <a:grpSpLocks/>
                </p:cNvGrpSpPr>
                <p:nvPr/>
              </p:nvGrpSpPr>
              <p:grpSpPr bwMode="auto">
                <a:xfrm rot="-378557">
                  <a:off x="4581" y="3316"/>
                  <a:ext cx="113" cy="817"/>
                  <a:chOff x="4513" y="3339"/>
                  <a:chExt cx="114" cy="817"/>
                </a:xfrm>
              </p:grpSpPr>
              <p:sp>
                <p:nvSpPr>
                  <p:cNvPr id="821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3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58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21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04" y="3339"/>
                    <a:ext cx="23" cy="817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82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059" y="3929"/>
                  <a:ext cx="20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3</a:t>
                  </a:r>
                </a:p>
              </p:txBody>
            </p:sp>
            <p:sp>
              <p:nvSpPr>
                <p:cNvPr id="822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581" y="3929"/>
                  <a:ext cx="204" cy="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b="1"/>
                    <a:t>2</a:t>
                  </a:r>
                </a:p>
              </p:txBody>
            </p:sp>
          </p:grp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 rot="-378557">
                <a:off x="5012" y="3543"/>
                <a:ext cx="27" cy="4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 rot="-378557">
                <a:off x="5035" y="3339"/>
                <a:ext cx="27" cy="61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 rot="-378557">
                <a:off x="5054" y="3271"/>
                <a:ext cx="49" cy="6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3198" y="2273"/>
              <a:ext cx="19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dirty="0"/>
                <a:t>       </a:t>
              </a:r>
              <a:r>
                <a:rPr lang="it-IT" altLang="it-IT" dirty="0">
                  <a:latin typeface="Times New Roman" panose="02020603050405020304" pitchFamily="18" charset="0"/>
                </a:rPr>
                <a:t>  I         II         III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C46ED6-D49F-4EFF-92D6-252260376882}" type="slidenum">
              <a:rPr lang="it-IT" altLang="it-IT" sz="1400"/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 sz="1400"/>
          </a:p>
        </p:txBody>
      </p:sp>
      <p:sp>
        <p:nvSpPr>
          <p:cNvPr id="84998" name="Rectangle 2"/>
          <p:cNvSpPr>
            <a:spLocks noChangeArrowheads="1"/>
          </p:cNvSpPr>
          <p:nvPr/>
        </p:nvSpPr>
        <p:spPr bwMode="auto">
          <a:xfrm>
            <a:off x="468313" y="4413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(5): il pannello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2051050" y="1916113"/>
            <a:ext cx="1279525" cy="3078162"/>
            <a:chOff x="2777" y="1139"/>
            <a:chExt cx="806" cy="1939"/>
          </a:xfrm>
        </p:grpSpPr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2777" y="1208"/>
              <a:ext cx="806" cy="187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45" name="Group 53"/>
            <p:cNvGrpSpPr>
              <a:grpSpLocks/>
            </p:cNvGrpSpPr>
            <p:nvPr/>
          </p:nvGrpSpPr>
          <p:grpSpPr bwMode="auto">
            <a:xfrm>
              <a:off x="2880" y="1139"/>
              <a:ext cx="183" cy="1934"/>
              <a:chOff x="3073" y="1117"/>
              <a:chExt cx="183" cy="1934"/>
            </a:xfrm>
          </p:grpSpPr>
          <p:sp>
            <p:nvSpPr>
              <p:cNvPr id="85027" name="Text Box 35"/>
              <p:cNvSpPr txBox="1">
                <a:spLocks noChangeArrowheads="1"/>
              </p:cNvSpPr>
              <p:nvPr/>
            </p:nvSpPr>
            <p:spPr bwMode="auto">
              <a:xfrm>
                <a:off x="3142" y="1619"/>
                <a:ext cx="114" cy="1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it-IT" altLang="it-IT" sz="1600">
                    <a:latin typeface="Times New Roman" panose="02020603050405020304" pitchFamily="18" charset="0"/>
                  </a:rPr>
                  <a:t>A</a:t>
                </a:r>
                <a:endParaRPr lang="it-IT" altLang="it-IT" sz="1600"/>
              </a:p>
            </p:txBody>
          </p:sp>
          <p:grpSp>
            <p:nvGrpSpPr>
              <p:cNvPr id="85028" name="Group 36"/>
              <p:cNvGrpSpPr>
                <a:grpSpLocks/>
              </p:cNvGrpSpPr>
              <p:nvPr/>
            </p:nvGrpSpPr>
            <p:grpSpPr bwMode="auto">
              <a:xfrm>
                <a:off x="3073" y="1117"/>
                <a:ext cx="91" cy="1934"/>
                <a:chOff x="7011" y="6727"/>
                <a:chExt cx="228" cy="4834"/>
              </a:xfrm>
            </p:grpSpPr>
            <p:sp>
              <p:nvSpPr>
                <p:cNvPr id="85029" name="Oval 37"/>
                <p:cNvSpPr>
                  <a:spLocks noChangeArrowheads="1"/>
                </p:cNvSpPr>
                <p:nvPr/>
              </p:nvSpPr>
              <p:spPr bwMode="auto">
                <a:xfrm>
                  <a:off x="7011" y="8356"/>
                  <a:ext cx="228" cy="240"/>
                </a:xfrm>
                <a:prstGeom prst="ellipse">
                  <a:avLst/>
                </a:prstGeom>
                <a:solidFill>
                  <a:srgbClr val="FFFFFF"/>
                </a:solidFill>
                <a:ln w="285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0" name="Oval 38"/>
                <p:cNvSpPr>
                  <a:spLocks noChangeArrowheads="1"/>
                </p:cNvSpPr>
                <p:nvPr/>
              </p:nvSpPr>
              <p:spPr bwMode="auto">
                <a:xfrm>
                  <a:off x="7040" y="8722"/>
                  <a:ext cx="171" cy="133"/>
                </a:xfrm>
                <a:prstGeom prst="ellipse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1" name="Line 39"/>
                <p:cNvSpPr>
                  <a:spLocks noChangeShapeType="1"/>
                </p:cNvSpPr>
                <p:nvPr/>
              </p:nvSpPr>
              <p:spPr bwMode="auto">
                <a:xfrm>
                  <a:off x="7125" y="6727"/>
                  <a:ext cx="1" cy="162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5032" name="Line 40"/>
                <p:cNvSpPr>
                  <a:spLocks noChangeShapeType="1"/>
                </p:cNvSpPr>
                <p:nvPr/>
              </p:nvSpPr>
              <p:spPr bwMode="auto">
                <a:xfrm>
                  <a:off x="7125" y="8855"/>
                  <a:ext cx="1" cy="27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85046" name="Group 54"/>
            <p:cNvGrpSpPr>
              <a:grpSpLocks/>
            </p:cNvGrpSpPr>
            <p:nvPr/>
          </p:nvGrpSpPr>
          <p:grpSpPr bwMode="auto">
            <a:xfrm>
              <a:off x="3243" y="1207"/>
              <a:ext cx="274" cy="1870"/>
              <a:chOff x="3757" y="1208"/>
              <a:chExt cx="274" cy="1870"/>
            </a:xfrm>
          </p:grpSpPr>
          <p:sp>
            <p:nvSpPr>
              <p:cNvPr id="85033" name="Oval 41"/>
              <p:cNvSpPr>
                <a:spLocks noChangeArrowheads="1"/>
              </p:cNvSpPr>
              <p:nvPr/>
            </p:nvSpPr>
            <p:spPr bwMode="auto">
              <a:xfrm>
                <a:off x="3757" y="2092"/>
                <a:ext cx="91" cy="96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4" name="Oval 42"/>
              <p:cNvSpPr>
                <a:spLocks noChangeArrowheads="1"/>
              </p:cNvSpPr>
              <p:nvPr/>
            </p:nvSpPr>
            <p:spPr bwMode="auto">
              <a:xfrm>
                <a:off x="3769" y="2239"/>
                <a:ext cx="68" cy="53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5" name="Line 43"/>
              <p:cNvSpPr>
                <a:spLocks noChangeShapeType="1"/>
              </p:cNvSpPr>
              <p:nvPr/>
            </p:nvSpPr>
            <p:spPr bwMode="auto">
              <a:xfrm>
                <a:off x="3803" y="1208"/>
                <a:ext cx="0" cy="8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6" name="Line 44"/>
              <p:cNvSpPr>
                <a:spLocks noChangeShapeType="1"/>
              </p:cNvSpPr>
              <p:nvPr/>
            </p:nvSpPr>
            <p:spPr bwMode="auto">
              <a:xfrm>
                <a:off x="3803" y="2292"/>
                <a:ext cx="0" cy="7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37" name="Text Box 45"/>
              <p:cNvSpPr txBox="1">
                <a:spLocks noChangeArrowheads="1"/>
              </p:cNvSpPr>
              <p:nvPr/>
            </p:nvSpPr>
            <p:spPr bwMode="auto">
              <a:xfrm>
                <a:off x="3917" y="2038"/>
                <a:ext cx="114" cy="1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r>
                  <a:rPr lang="it-IT" altLang="it-IT" sz="1600">
                    <a:latin typeface="Times New Roman" panose="02020603050405020304" pitchFamily="18" charset="0"/>
                  </a:rPr>
                  <a:t>J</a:t>
                </a:r>
                <a:endParaRPr lang="it-IT" altLang="it-IT" sz="1600"/>
              </a:p>
            </p:txBody>
          </p:sp>
        </p:grpSp>
        <p:sp>
          <p:nvSpPr>
            <p:cNvPr id="85038" name="Freeform 46"/>
            <p:cNvSpPr>
              <a:spLocks/>
            </p:cNvSpPr>
            <p:nvPr/>
          </p:nvSpPr>
          <p:spPr bwMode="auto">
            <a:xfrm>
              <a:off x="2971" y="1865"/>
              <a:ext cx="295" cy="408"/>
            </a:xfrm>
            <a:custGeom>
              <a:avLst/>
              <a:gdLst>
                <a:gd name="T0" fmla="*/ 0 w 1485"/>
                <a:gd name="T1" fmla="*/ 0 h 1117"/>
                <a:gd name="T2" fmla="*/ 90 w 1485"/>
                <a:gd name="T3" fmla="*/ 60 h 1117"/>
                <a:gd name="T4" fmla="*/ 120 w 1485"/>
                <a:gd name="T5" fmla="*/ 105 h 1117"/>
                <a:gd name="T6" fmla="*/ 165 w 1485"/>
                <a:gd name="T7" fmla="*/ 135 h 1117"/>
                <a:gd name="T8" fmla="*/ 225 w 1485"/>
                <a:gd name="T9" fmla="*/ 225 h 1117"/>
                <a:gd name="T10" fmla="*/ 255 w 1485"/>
                <a:gd name="T11" fmla="*/ 315 h 1117"/>
                <a:gd name="T12" fmla="*/ 330 w 1485"/>
                <a:gd name="T13" fmla="*/ 405 h 1117"/>
                <a:gd name="T14" fmla="*/ 360 w 1485"/>
                <a:gd name="T15" fmla="*/ 450 h 1117"/>
                <a:gd name="T16" fmla="*/ 540 w 1485"/>
                <a:gd name="T17" fmla="*/ 570 h 1117"/>
                <a:gd name="T18" fmla="*/ 645 w 1485"/>
                <a:gd name="T19" fmla="*/ 600 h 1117"/>
                <a:gd name="T20" fmla="*/ 690 w 1485"/>
                <a:gd name="T21" fmla="*/ 630 h 1117"/>
                <a:gd name="T22" fmla="*/ 735 w 1485"/>
                <a:gd name="T23" fmla="*/ 645 h 1117"/>
                <a:gd name="T24" fmla="*/ 990 w 1485"/>
                <a:gd name="T25" fmla="*/ 765 h 1117"/>
                <a:gd name="T26" fmla="*/ 1035 w 1485"/>
                <a:gd name="T27" fmla="*/ 795 h 1117"/>
                <a:gd name="T28" fmla="*/ 1125 w 1485"/>
                <a:gd name="T29" fmla="*/ 825 h 1117"/>
                <a:gd name="T30" fmla="*/ 1305 w 1485"/>
                <a:gd name="T31" fmla="*/ 1035 h 1117"/>
                <a:gd name="T32" fmla="*/ 1485 w 1485"/>
                <a:gd name="T33" fmla="*/ 1095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85" h="1117">
                  <a:moveTo>
                    <a:pt x="0" y="0"/>
                  </a:moveTo>
                  <a:cubicBezTo>
                    <a:pt x="30" y="20"/>
                    <a:pt x="60" y="40"/>
                    <a:pt x="90" y="60"/>
                  </a:cubicBezTo>
                  <a:cubicBezTo>
                    <a:pt x="105" y="70"/>
                    <a:pt x="107" y="92"/>
                    <a:pt x="120" y="105"/>
                  </a:cubicBezTo>
                  <a:cubicBezTo>
                    <a:pt x="133" y="118"/>
                    <a:pt x="150" y="125"/>
                    <a:pt x="165" y="135"/>
                  </a:cubicBezTo>
                  <a:cubicBezTo>
                    <a:pt x="185" y="165"/>
                    <a:pt x="214" y="191"/>
                    <a:pt x="225" y="225"/>
                  </a:cubicBezTo>
                  <a:cubicBezTo>
                    <a:pt x="235" y="255"/>
                    <a:pt x="237" y="289"/>
                    <a:pt x="255" y="315"/>
                  </a:cubicBezTo>
                  <a:cubicBezTo>
                    <a:pt x="329" y="427"/>
                    <a:pt x="234" y="290"/>
                    <a:pt x="330" y="405"/>
                  </a:cubicBezTo>
                  <a:cubicBezTo>
                    <a:pt x="342" y="419"/>
                    <a:pt x="346" y="438"/>
                    <a:pt x="360" y="450"/>
                  </a:cubicBezTo>
                  <a:cubicBezTo>
                    <a:pt x="411" y="494"/>
                    <a:pt x="483" y="532"/>
                    <a:pt x="540" y="570"/>
                  </a:cubicBezTo>
                  <a:cubicBezTo>
                    <a:pt x="570" y="590"/>
                    <a:pt x="612" y="584"/>
                    <a:pt x="645" y="600"/>
                  </a:cubicBezTo>
                  <a:cubicBezTo>
                    <a:pt x="661" y="608"/>
                    <a:pt x="674" y="622"/>
                    <a:pt x="690" y="630"/>
                  </a:cubicBezTo>
                  <a:cubicBezTo>
                    <a:pt x="704" y="637"/>
                    <a:pt x="720" y="639"/>
                    <a:pt x="735" y="645"/>
                  </a:cubicBezTo>
                  <a:cubicBezTo>
                    <a:pt x="821" y="682"/>
                    <a:pt x="907" y="723"/>
                    <a:pt x="990" y="765"/>
                  </a:cubicBezTo>
                  <a:cubicBezTo>
                    <a:pt x="1006" y="773"/>
                    <a:pt x="1019" y="788"/>
                    <a:pt x="1035" y="795"/>
                  </a:cubicBezTo>
                  <a:cubicBezTo>
                    <a:pt x="1064" y="808"/>
                    <a:pt x="1125" y="825"/>
                    <a:pt x="1125" y="825"/>
                  </a:cubicBezTo>
                  <a:cubicBezTo>
                    <a:pt x="1176" y="901"/>
                    <a:pt x="1229" y="984"/>
                    <a:pt x="1305" y="1035"/>
                  </a:cubicBezTo>
                  <a:cubicBezTo>
                    <a:pt x="1360" y="1117"/>
                    <a:pt x="1381" y="1095"/>
                    <a:pt x="1485" y="10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5039" name="Freeform 47"/>
            <p:cNvSpPr>
              <a:spLocks/>
            </p:cNvSpPr>
            <p:nvPr/>
          </p:nvSpPr>
          <p:spPr bwMode="auto">
            <a:xfrm>
              <a:off x="2948" y="1956"/>
              <a:ext cx="310" cy="276"/>
            </a:xfrm>
            <a:custGeom>
              <a:avLst/>
              <a:gdLst>
                <a:gd name="T0" fmla="*/ 0 w 282"/>
                <a:gd name="T1" fmla="*/ 0 h 276"/>
                <a:gd name="T2" fmla="*/ 24 w 282"/>
                <a:gd name="T3" fmla="*/ 78 h 276"/>
                <a:gd name="T4" fmla="*/ 66 w 282"/>
                <a:gd name="T5" fmla="*/ 114 h 276"/>
                <a:gd name="T6" fmla="*/ 96 w 282"/>
                <a:gd name="T7" fmla="*/ 156 h 276"/>
                <a:gd name="T8" fmla="*/ 132 w 282"/>
                <a:gd name="T9" fmla="*/ 180 h 276"/>
                <a:gd name="T10" fmla="*/ 162 w 282"/>
                <a:gd name="T11" fmla="*/ 216 h 276"/>
                <a:gd name="T12" fmla="*/ 204 w 282"/>
                <a:gd name="T13" fmla="*/ 258 h 276"/>
                <a:gd name="T14" fmla="*/ 282 w 282"/>
                <a:gd name="T15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2" h="276">
                  <a:moveTo>
                    <a:pt x="0" y="0"/>
                  </a:moveTo>
                  <a:cubicBezTo>
                    <a:pt x="10" y="30"/>
                    <a:pt x="6" y="52"/>
                    <a:pt x="24" y="78"/>
                  </a:cubicBezTo>
                  <a:cubicBezTo>
                    <a:pt x="28" y="83"/>
                    <a:pt x="63" y="108"/>
                    <a:pt x="66" y="114"/>
                  </a:cubicBezTo>
                  <a:cubicBezTo>
                    <a:pt x="73" y="127"/>
                    <a:pt x="88" y="144"/>
                    <a:pt x="96" y="156"/>
                  </a:cubicBezTo>
                  <a:cubicBezTo>
                    <a:pt x="100" y="161"/>
                    <a:pt x="126" y="177"/>
                    <a:pt x="132" y="180"/>
                  </a:cubicBezTo>
                  <a:cubicBezTo>
                    <a:pt x="164" y="198"/>
                    <a:pt x="128" y="208"/>
                    <a:pt x="162" y="216"/>
                  </a:cubicBezTo>
                  <a:cubicBezTo>
                    <a:pt x="205" y="244"/>
                    <a:pt x="155" y="254"/>
                    <a:pt x="204" y="258"/>
                  </a:cubicBezTo>
                  <a:cubicBezTo>
                    <a:pt x="278" y="276"/>
                    <a:pt x="207" y="216"/>
                    <a:pt x="282" y="22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5044" name="Group 52"/>
          <p:cNvGrpSpPr>
            <a:grpSpLocks/>
          </p:cNvGrpSpPr>
          <p:nvPr/>
        </p:nvGrpSpPr>
        <p:grpSpPr bwMode="auto">
          <a:xfrm>
            <a:off x="611188" y="2097088"/>
            <a:ext cx="1230312" cy="2460625"/>
            <a:chOff x="1111" y="1163"/>
            <a:chExt cx="775" cy="1550"/>
          </a:xfrm>
        </p:grpSpPr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1363" y="1254"/>
              <a:ext cx="0" cy="14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1111" y="1459"/>
              <a:ext cx="133" cy="228"/>
              <a:chOff x="2106" y="7582"/>
              <a:chExt cx="333" cy="569"/>
            </a:xfrm>
          </p:grpSpPr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>
                <a:off x="2439" y="7582"/>
                <a:ext cx="0" cy="5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106" y="7633"/>
                <a:ext cx="333" cy="467"/>
              </a:xfrm>
              <a:custGeom>
                <a:avLst/>
                <a:gdLst>
                  <a:gd name="T0" fmla="*/ 0 w 333"/>
                  <a:gd name="T1" fmla="*/ 17 h 467"/>
                  <a:gd name="T2" fmla="*/ 30 w 333"/>
                  <a:gd name="T3" fmla="*/ 452 h 467"/>
                  <a:gd name="T4" fmla="*/ 90 w 333"/>
                  <a:gd name="T5" fmla="*/ 2 h 467"/>
                  <a:gd name="T6" fmla="*/ 105 w 333"/>
                  <a:gd name="T7" fmla="*/ 467 h 467"/>
                  <a:gd name="T8" fmla="*/ 180 w 333"/>
                  <a:gd name="T9" fmla="*/ 2 h 467"/>
                  <a:gd name="T10" fmla="*/ 210 w 333"/>
                  <a:gd name="T11" fmla="*/ 452 h 467"/>
                  <a:gd name="T12" fmla="*/ 273 w 333"/>
                  <a:gd name="T13" fmla="*/ 0 h 467"/>
                  <a:gd name="T14" fmla="*/ 333 w 333"/>
                  <a:gd name="T15" fmla="*/ 465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3" h="467">
                    <a:moveTo>
                      <a:pt x="0" y="17"/>
                    </a:moveTo>
                    <a:lnTo>
                      <a:pt x="30" y="452"/>
                    </a:lnTo>
                    <a:lnTo>
                      <a:pt x="90" y="2"/>
                    </a:lnTo>
                    <a:lnTo>
                      <a:pt x="105" y="467"/>
                    </a:lnTo>
                    <a:lnTo>
                      <a:pt x="180" y="2"/>
                    </a:lnTo>
                    <a:lnTo>
                      <a:pt x="210" y="452"/>
                    </a:lnTo>
                    <a:lnTo>
                      <a:pt x="273" y="0"/>
                    </a:lnTo>
                    <a:lnTo>
                      <a:pt x="333" y="465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5004" name="Group 12"/>
            <p:cNvGrpSpPr>
              <a:grpSpLocks/>
            </p:cNvGrpSpPr>
            <p:nvPr/>
          </p:nvGrpSpPr>
          <p:grpSpPr bwMode="auto">
            <a:xfrm>
              <a:off x="1123" y="1915"/>
              <a:ext cx="266" cy="228"/>
              <a:chOff x="2136" y="8722"/>
              <a:chExt cx="665" cy="569"/>
            </a:xfrm>
          </p:grpSpPr>
          <p:sp>
            <p:nvSpPr>
              <p:cNvPr id="85005" name="Line 13"/>
              <p:cNvSpPr>
                <a:spLocks noChangeShapeType="1"/>
              </p:cNvSpPr>
              <p:nvPr/>
            </p:nvSpPr>
            <p:spPr bwMode="auto">
              <a:xfrm>
                <a:off x="2793" y="9121"/>
                <a:ext cx="2" cy="17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2799" y="872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>
                <a:off x="2671" y="9121"/>
                <a:ext cx="2" cy="17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8" name="Line 16"/>
              <p:cNvSpPr>
                <a:spLocks noChangeShapeType="1"/>
              </p:cNvSpPr>
              <p:nvPr/>
            </p:nvSpPr>
            <p:spPr bwMode="auto">
              <a:xfrm>
                <a:off x="2677" y="872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09" name="Line 17"/>
              <p:cNvSpPr>
                <a:spLocks noChangeShapeType="1"/>
              </p:cNvSpPr>
              <p:nvPr/>
            </p:nvSpPr>
            <p:spPr bwMode="auto">
              <a:xfrm>
                <a:off x="2622" y="8722"/>
                <a:ext cx="0" cy="5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2136" y="8775"/>
                <a:ext cx="486" cy="481"/>
              </a:xfrm>
              <a:custGeom>
                <a:avLst/>
                <a:gdLst>
                  <a:gd name="T0" fmla="*/ 0 w 486"/>
                  <a:gd name="T1" fmla="*/ 15 h 481"/>
                  <a:gd name="T2" fmla="*/ 60 w 486"/>
                  <a:gd name="T3" fmla="*/ 465 h 481"/>
                  <a:gd name="T4" fmla="*/ 135 w 486"/>
                  <a:gd name="T5" fmla="*/ 0 h 481"/>
                  <a:gd name="T6" fmla="*/ 210 w 486"/>
                  <a:gd name="T7" fmla="*/ 465 h 481"/>
                  <a:gd name="T8" fmla="*/ 291 w 486"/>
                  <a:gd name="T9" fmla="*/ 37 h 481"/>
                  <a:gd name="T10" fmla="*/ 348 w 486"/>
                  <a:gd name="T11" fmla="*/ 481 h 481"/>
                  <a:gd name="T12" fmla="*/ 426 w 486"/>
                  <a:gd name="T13" fmla="*/ 15 h 481"/>
                  <a:gd name="T14" fmla="*/ 486 w 486"/>
                  <a:gd name="T15" fmla="*/ 48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6" h="481">
                    <a:moveTo>
                      <a:pt x="0" y="15"/>
                    </a:moveTo>
                    <a:lnTo>
                      <a:pt x="60" y="465"/>
                    </a:lnTo>
                    <a:lnTo>
                      <a:pt x="135" y="0"/>
                    </a:lnTo>
                    <a:lnTo>
                      <a:pt x="210" y="465"/>
                    </a:lnTo>
                    <a:lnTo>
                      <a:pt x="291" y="37"/>
                    </a:lnTo>
                    <a:lnTo>
                      <a:pt x="348" y="481"/>
                    </a:lnTo>
                    <a:lnTo>
                      <a:pt x="426" y="15"/>
                    </a:lnTo>
                    <a:lnTo>
                      <a:pt x="486" y="480"/>
                    </a:ln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85011" name="Group 19"/>
            <p:cNvGrpSpPr>
              <a:grpSpLocks/>
            </p:cNvGrpSpPr>
            <p:nvPr/>
          </p:nvGrpSpPr>
          <p:grpSpPr bwMode="auto">
            <a:xfrm>
              <a:off x="1272" y="1459"/>
              <a:ext cx="229" cy="228"/>
              <a:chOff x="2508" y="7582"/>
              <a:chExt cx="572" cy="570"/>
            </a:xfrm>
          </p:grpSpPr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>
                <a:off x="2793" y="7981"/>
                <a:ext cx="2" cy="17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3" name="Line 21"/>
              <p:cNvSpPr>
                <a:spLocks noChangeShapeType="1"/>
              </p:cNvSpPr>
              <p:nvPr/>
            </p:nvSpPr>
            <p:spPr bwMode="auto">
              <a:xfrm>
                <a:off x="2795" y="758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4" name="Line 22"/>
              <p:cNvSpPr>
                <a:spLocks noChangeShapeType="1"/>
              </p:cNvSpPr>
              <p:nvPr/>
            </p:nvSpPr>
            <p:spPr bwMode="auto">
              <a:xfrm>
                <a:off x="2671" y="7981"/>
                <a:ext cx="2" cy="17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>
                <a:off x="2673" y="7582"/>
                <a:ext cx="2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6" name="Line 24"/>
              <p:cNvSpPr>
                <a:spLocks noChangeShapeType="1"/>
              </p:cNvSpPr>
              <p:nvPr/>
            </p:nvSpPr>
            <p:spPr bwMode="auto">
              <a:xfrm>
                <a:off x="2508" y="7752"/>
                <a:ext cx="570" cy="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7" name="Line 25"/>
              <p:cNvSpPr>
                <a:spLocks noChangeShapeType="1"/>
              </p:cNvSpPr>
              <p:nvPr/>
            </p:nvSpPr>
            <p:spPr bwMode="auto">
              <a:xfrm>
                <a:off x="2685" y="8094"/>
                <a:ext cx="393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8" name="Line 26"/>
              <p:cNvSpPr>
                <a:spLocks noChangeShapeType="1"/>
              </p:cNvSpPr>
              <p:nvPr/>
            </p:nvSpPr>
            <p:spPr bwMode="auto">
              <a:xfrm>
                <a:off x="3079" y="7748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19" name="Line 27"/>
              <p:cNvSpPr>
                <a:spLocks noChangeShapeType="1"/>
              </p:cNvSpPr>
              <p:nvPr/>
            </p:nvSpPr>
            <p:spPr bwMode="auto">
              <a:xfrm>
                <a:off x="2964" y="7753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5020" name="Freeform 28"/>
            <p:cNvSpPr>
              <a:spLocks/>
            </p:cNvSpPr>
            <p:nvPr/>
          </p:nvSpPr>
          <p:spPr bwMode="auto">
            <a:xfrm>
              <a:off x="1523" y="1570"/>
              <a:ext cx="223" cy="567"/>
            </a:xfrm>
            <a:custGeom>
              <a:avLst/>
              <a:gdLst>
                <a:gd name="T0" fmla="*/ 0 w 1822"/>
                <a:gd name="T1" fmla="*/ 0 h 741"/>
                <a:gd name="T2" fmla="*/ 194 w 1822"/>
                <a:gd name="T3" fmla="*/ 212 h 741"/>
                <a:gd name="T4" fmla="*/ 454 w 1822"/>
                <a:gd name="T5" fmla="*/ 118 h 741"/>
                <a:gd name="T6" fmla="*/ 749 w 1822"/>
                <a:gd name="T7" fmla="*/ 482 h 741"/>
                <a:gd name="T8" fmla="*/ 1081 w 1822"/>
                <a:gd name="T9" fmla="*/ 170 h 741"/>
                <a:gd name="T10" fmla="*/ 1252 w 1822"/>
                <a:gd name="T11" fmla="*/ 399 h 741"/>
                <a:gd name="T12" fmla="*/ 1559 w 1822"/>
                <a:gd name="T13" fmla="*/ 362 h 741"/>
                <a:gd name="T14" fmla="*/ 1822 w 1822"/>
                <a:gd name="T15" fmla="*/ 741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2" h="741">
                  <a:moveTo>
                    <a:pt x="0" y="0"/>
                  </a:moveTo>
                  <a:cubicBezTo>
                    <a:pt x="32" y="35"/>
                    <a:pt x="118" y="192"/>
                    <a:pt x="194" y="212"/>
                  </a:cubicBezTo>
                  <a:cubicBezTo>
                    <a:pt x="270" y="232"/>
                    <a:pt x="361" y="73"/>
                    <a:pt x="454" y="118"/>
                  </a:cubicBezTo>
                  <a:cubicBezTo>
                    <a:pt x="547" y="163"/>
                    <a:pt x="645" y="473"/>
                    <a:pt x="749" y="482"/>
                  </a:cubicBezTo>
                  <a:cubicBezTo>
                    <a:pt x="853" y="491"/>
                    <a:pt x="997" y="184"/>
                    <a:pt x="1081" y="170"/>
                  </a:cubicBezTo>
                  <a:cubicBezTo>
                    <a:pt x="1165" y="156"/>
                    <a:pt x="1172" y="367"/>
                    <a:pt x="1252" y="399"/>
                  </a:cubicBezTo>
                  <a:cubicBezTo>
                    <a:pt x="1332" y="431"/>
                    <a:pt x="1464" y="305"/>
                    <a:pt x="1559" y="362"/>
                  </a:cubicBezTo>
                  <a:cubicBezTo>
                    <a:pt x="1654" y="419"/>
                    <a:pt x="1767" y="662"/>
                    <a:pt x="1822" y="741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5021" name="Group 29"/>
            <p:cNvGrpSpPr>
              <a:grpSpLocks/>
            </p:cNvGrpSpPr>
            <p:nvPr/>
          </p:nvGrpSpPr>
          <p:grpSpPr bwMode="auto">
            <a:xfrm rot="14338088">
              <a:off x="1701" y="2160"/>
              <a:ext cx="229" cy="140"/>
              <a:chOff x="5358" y="8717"/>
              <a:chExt cx="572" cy="351"/>
            </a:xfrm>
          </p:grpSpPr>
          <p:sp>
            <p:nvSpPr>
              <p:cNvPr id="85022" name="Line 30"/>
              <p:cNvSpPr>
                <a:spLocks noChangeShapeType="1"/>
              </p:cNvSpPr>
              <p:nvPr/>
            </p:nvSpPr>
            <p:spPr bwMode="auto">
              <a:xfrm>
                <a:off x="5358" y="8721"/>
                <a:ext cx="570" cy="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3" name="Line 31"/>
              <p:cNvSpPr>
                <a:spLocks noChangeShapeType="1"/>
              </p:cNvSpPr>
              <p:nvPr/>
            </p:nvSpPr>
            <p:spPr bwMode="auto">
              <a:xfrm>
                <a:off x="5535" y="9063"/>
                <a:ext cx="393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4" name="Line 32"/>
              <p:cNvSpPr>
                <a:spLocks noChangeShapeType="1"/>
              </p:cNvSpPr>
              <p:nvPr/>
            </p:nvSpPr>
            <p:spPr bwMode="auto">
              <a:xfrm>
                <a:off x="5929" y="8717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5025" name="Line 33"/>
              <p:cNvSpPr>
                <a:spLocks noChangeShapeType="1"/>
              </p:cNvSpPr>
              <p:nvPr/>
            </p:nvSpPr>
            <p:spPr bwMode="auto">
              <a:xfrm>
                <a:off x="5814" y="8722"/>
                <a:ext cx="1" cy="346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5040" name="Line 48"/>
            <p:cNvSpPr>
              <a:spLocks noChangeShapeType="1"/>
            </p:cNvSpPr>
            <p:nvPr/>
          </p:nvSpPr>
          <p:spPr bwMode="auto">
            <a:xfrm>
              <a:off x="1111" y="1163"/>
              <a:ext cx="0" cy="1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468313" y="5265738"/>
            <a:ext cx="309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di fianco       di prospetto</a:t>
            </a:r>
          </a:p>
        </p:txBody>
      </p:sp>
      <p:pic>
        <p:nvPicPr>
          <p:cNvPr id="85048" name="Picture 56" descr="File:Enigma-plug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08163"/>
            <a:ext cx="4457700" cy="303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66" name="Text Box 74"/>
          <p:cNvSpPr txBox="1">
            <a:spLocks noChangeArrowheads="1"/>
          </p:cNvSpPr>
          <p:nvPr/>
        </p:nvSpPr>
        <p:spPr bwMode="auto">
          <a:xfrm>
            <a:off x="863600" y="1916113"/>
            <a:ext cx="28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5067" name="Text Box 75"/>
          <p:cNvSpPr txBox="1">
            <a:spLocks noChangeArrowheads="1"/>
          </p:cNvSpPr>
          <p:nvPr/>
        </p:nvSpPr>
        <p:spPr bwMode="auto">
          <a:xfrm>
            <a:off x="611188" y="5876925"/>
            <a:ext cx="8174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b="1"/>
              <a:t>N.B. Principale differenza con la versione commerciale, che ne era priva</a:t>
            </a:r>
          </a:p>
        </p:txBody>
      </p:sp>
      <p:grpSp>
        <p:nvGrpSpPr>
          <p:cNvPr id="85071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85072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85073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468313" y="2968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eaLnBrk="0" hangingPunct="0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4000"/>
              <a:t>LA MACCHINA (6): </a:t>
            </a:r>
            <a:br>
              <a:rPr lang="it-IT" altLang="it-IT" sz="4000"/>
            </a:br>
            <a:r>
              <a:rPr lang="it-IT" altLang="it-IT" sz="4000"/>
              <a:t>collegamenti elettrici</a:t>
            </a:r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900113" y="1628775"/>
            <a:ext cx="730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“BUS” elettrico (passivo) di 26 linee (4 in figura)</a:t>
            </a:r>
          </a:p>
        </p:txBody>
      </p:sp>
      <p:grpSp>
        <p:nvGrpSpPr>
          <p:cNvPr id="9641" name="Group 425"/>
          <p:cNvGrpSpPr>
            <a:grpSpLocks/>
          </p:cNvGrpSpPr>
          <p:nvPr/>
        </p:nvGrpSpPr>
        <p:grpSpPr bwMode="auto">
          <a:xfrm>
            <a:off x="1187450" y="2133600"/>
            <a:ext cx="6877050" cy="4306888"/>
            <a:chOff x="703" y="1344"/>
            <a:chExt cx="4332" cy="2713"/>
          </a:xfrm>
        </p:grpSpPr>
        <p:sp>
          <p:nvSpPr>
            <p:cNvPr id="9536" name="Line 320"/>
            <p:cNvSpPr>
              <a:spLocks noChangeShapeType="1"/>
            </p:cNvSpPr>
            <p:nvPr/>
          </p:nvSpPr>
          <p:spPr bwMode="auto">
            <a:xfrm flipV="1">
              <a:off x="1125" y="2047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7" name="Line 321"/>
            <p:cNvSpPr>
              <a:spLocks noChangeShapeType="1"/>
            </p:cNvSpPr>
            <p:nvPr/>
          </p:nvSpPr>
          <p:spPr bwMode="auto">
            <a:xfrm flipV="1">
              <a:off x="1125" y="2607"/>
              <a:ext cx="159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8" name="Line 322"/>
            <p:cNvSpPr>
              <a:spLocks noChangeShapeType="1"/>
            </p:cNvSpPr>
            <p:nvPr/>
          </p:nvSpPr>
          <p:spPr bwMode="auto">
            <a:xfrm>
              <a:off x="1113" y="2940"/>
              <a:ext cx="16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39" name="Line 323"/>
            <p:cNvSpPr>
              <a:spLocks noChangeShapeType="1"/>
            </p:cNvSpPr>
            <p:nvPr/>
          </p:nvSpPr>
          <p:spPr bwMode="auto">
            <a:xfrm>
              <a:off x="1125" y="2347"/>
              <a:ext cx="15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540" name="Group 324"/>
            <p:cNvGrpSpPr>
              <a:grpSpLocks/>
            </p:cNvGrpSpPr>
            <p:nvPr/>
          </p:nvGrpSpPr>
          <p:grpSpPr bwMode="auto">
            <a:xfrm>
              <a:off x="908" y="1755"/>
              <a:ext cx="225" cy="1435"/>
              <a:chOff x="1019" y="3596"/>
              <a:chExt cx="562" cy="3590"/>
            </a:xfrm>
          </p:grpSpPr>
          <p:sp>
            <p:nvSpPr>
              <p:cNvPr id="9541" name="AutoShape 325"/>
              <p:cNvSpPr>
                <a:spLocks noChangeArrowheads="1"/>
              </p:cNvSpPr>
              <p:nvPr/>
            </p:nvSpPr>
            <p:spPr bwMode="auto">
              <a:xfrm>
                <a:off x="1019" y="3596"/>
                <a:ext cx="514" cy="3590"/>
              </a:xfrm>
              <a:prstGeom prst="roundRect">
                <a:avLst>
                  <a:gd name="adj" fmla="val 34241"/>
                </a:avLst>
              </a:prstGeom>
              <a:solidFill>
                <a:srgbClr val="FFFFFF"/>
              </a:solidFill>
              <a:ln w="57150" cmpd="thinThick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42" name="Arc 326"/>
              <p:cNvSpPr>
                <a:spLocks/>
              </p:cNvSpPr>
              <p:nvPr/>
            </p:nvSpPr>
            <p:spPr bwMode="auto">
              <a:xfrm flipH="1" flipV="1">
                <a:off x="1215" y="5078"/>
                <a:ext cx="318" cy="1481"/>
              </a:xfrm>
              <a:custGeom>
                <a:avLst/>
                <a:gdLst>
                  <a:gd name="G0" fmla="+- 2398 0 0"/>
                  <a:gd name="G1" fmla="+- 21600 0 0"/>
                  <a:gd name="G2" fmla="+- 21600 0 0"/>
                  <a:gd name="T0" fmla="*/ 2398 w 23998"/>
                  <a:gd name="T1" fmla="*/ 0 h 43200"/>
                  <a:gd name="T2" fmla="*/ 0 w 23998"/>
                  <a:gd name="T3" fmla="*/ 43067 h 43200"/>
                  <a:gd name="T4" fmla="*/ 2398 w 2399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98" h="43200" fill="none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</a:path>
                  <a:path w="23998" h="43200" stroke="0" extrusionOk="0">
                    <a:moveTo>
                      <a:pt x="2397" y="0"/>
                    </a:moveTo>
                    <a:cubicBezTo>
                      <a:pt x="14327" y="0"/>
                      <a:pt x="23998" y="9670"/>
                      <a:pt x="23998" y="21600"/>
                    </a:cubicBezTo>
                    <a:cubicBezTo>
                      <a:pt x="23998" y="33529"/>
                      <a:pt x="14327" y="43200"/>
                      <a:pt x="2398" y="43200"/>
                    </a:cubicBezTo>
                    <a:cubicBezTo>
                      <a:pt x="1596" y="43200"/>
                      <a:pt x="796" y="43155"/>
                      <a:pt x="0" y="43066"/>
                    </a:cubicBezTo>
                    <a:lnTo>
                      <a:pt x="2398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43" name="Arc 327"/>
              <p:cNvSpPr>
                <a:spLocks/>
              </p:cNvSpPr>
              <p:nvPr/>
            </p:nvSpPr>
            <p:spPr bwMode="auto">
              <a:xfrm flipH="1" flipV="1">
                <a:off x="1246" y="4336"/>
                <a:ext cx="335" cy="1425"/>
              </a:xfrm>
              <a:custGeom>
                <a:avLst/>
                <a:gdLst>
                  <a:gd name="G0" fmla="+- 6453 0 0"/>
                  <a:gd name="G1" fmla="+- 21600 0 0"/>
                  <a:gd name="G2" fmla="+- 21600 0 0"/>
                  <a:gd name="T0" fmla="*/ 0 w 28053"/>
                  <a:gd name="T1" fmla="*/ 986 h 43200"/>
                  <a:gd name="T2" fmla="*/ 4055 w 28053"/>
                  <a:gd name="T3" fmla="*/ 43067 h 43200"/>
                  <a:gd name="T4" fmla="*/ 6453 w 2805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53" h="43200" fill="none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</a:path>
                  <a:path w="28053" h="43200" stroke="0" extrusionOk="0">
                    <a:moveTo>
                      <a:pt x="0" y="986"/>
                    </a:moveTo>
                    <a:cubicBezTo>
                      <a:pt x="2088" y="332"/>
                      <a:pt x="4264" y="0"/>
                      <a:pt x="6453" y="0"/>
                    </a:cubicBezTo>
                    <a:cubicBezTo>
                      <a:pt x="18382" y="0"/>
                      <a:pt x="28053" y="9670"/>
                      <a:pt x="28053" y="21600"/>
                    </a:cubicBezTo>
                    <a:cubicBezTo>
                      <a:pt x="28053" y="33529"/>
                      <a:pt x="18382" y="43200"/>
                      <a:pt x="6453" y="43200"/>
                    </a:cubicBezTo>
                    <a:cubicBezTo>
                      <a:pt x="5651" y="43200"/>
                      <a:pt x="4851" y="43155"/>
                      <a:pt x="4055" y="43066"/>
                    </a:cubicBezTo>
                    <a:lnTo>
                      <a:pt x="6453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44" name="Rectangle 328"/>
            <p:cNvSpPr>
              <a:spLocks noChangeArrowheads="1"/>
            </p:cNvSpPr>
            <p:nvPr/>
          </p:nvSpPr>
          <p:spPr bwMode="auto">
            <a:xfrm>
              <a:off x="4123" y="1799"/>
              <a:ext cx="798" cy="1391"/>
            </a:xfrm>
            <a:prstGeom prst="rect">
              <a:avLst/>
            </a:prstGeom>
            <a:solidFill>
              <a:srgbClr val="FFFFFF"/>
            </a:solidFill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5" name="Oval 329"/>
            <p:cNvSpPr>
              <a:spLocks noChangeArrowheads="1"/>
            </p:cNvSpPr>
            <p:nvPr/>
          </p:nvSpPr>
          <p:spPr bwMode="auto">
            <a:xfrm>
              <a:off x="4533" y="2005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6" name="Oval 330"/>
            <p:cNvSpPr>
              <a:spLocks noChangeArrowheads="1"/>
            </p:cNvSpPr>
            <p:nvPr/>
          </p:nvSpPr>
          <p:spPr bwMode="auto">
            <a:xfrm>
              <a:off x="4533" y="2324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7" name="Oval 331"/>
            <p:cNvSpPr>
              <a:spLocks noChangeArrowheads="1"/>
            </p:cNvSpPr>
            <p:nvPr/>
          </p:nvSpPr>
          <p:spPr bwMode="auto">
            <a:xfrm>
              <a:off x="4522" y="2905"/>
              <a:ext cx="69" cy="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48" name="Rectangle 332"/>
            <p:cNvSpPr>
              <a:spLocks noChangeArrowheads="1"/>
            </p:cNvSpPr>
            <p:nvPr/>
          </p:nvSpPr>
          <p:spPr bwMode="auto">
            <a:xfrm>
              <a:off x="2041" y="1797"/>
              <a:ext cx="570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549" name="Group 333"/>
            <p:cNvGrpSpPr>
              <a:grpSpLocks/>
            </p:cNvGrpSpPr>
            <p:nvPr/>
          </p:nvGrpSpPr>
          <p:grpSpPr bwMode="auto">
            <a:xfrm>
              <a:off x="2162" y="2894"/>
              <a:ext cx="137" cy="68"/>
              <a:chOff x="7746" y="8098"/>
              <a:chExt cx="342" cy="171"/>
            </a:xfrm>
          </p:grpSpPr>
          <p:sp>
            <p:nvSpPr>
              <p:cNvPr id="9550" name="Oval 334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51" name="Oval 335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52" name="Text Box 336"/>
            <p:cNvSpPr txBox="1">
              <a:spLocks noChangeArrowheads="1"/>
            </p:cNvSpPr>
            <p:nvPr/>
          </p:nvSpPr>
          <p:spPr bwMode="auto">
            <a:xfrm>
              <a:off x="4530" y="18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9553" name="Text Box 337"/>
            <p:cNvSpPr txBox="1">
              <a:spLocks noChangeArrowheads="1"/>
            </p:cNvSpPr>
            <p:nvPr/>
          </p:nvSpPr>
          <p:spPr bwMode="auto">
            <a:xfrm>
              <a:off x="4530" y="2210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9554" name="Text Box 338"/>
            <p:cNvSpPr txBox="1">
              <a:spLocks noChangeArrowheads="1"/>
            </p:cNvSpPr>
            <p:nvPr/>
          </p:nvSpPr>
          <p:spPr bwMode="auto">
            <a:xfrm>
              <a:off x="4531" y="2461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sp>
          <p:nvSpPr>
            <p:cNvPr id="9555" name="Text Box 339"/>
            <p:cNvSpPr txBox="1">
              <a:spLocks noChangeArrowheads="1"/>
            </p:cNvSpPr>
            <p:nvPr/>
          </p:nvSpPr>
          <p:spPr bwMode="auto">
            <a:xfrm>
              <a:off x="4530" y="27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9556" name="Text Box 340"/>
            <p:cNvSpPr txBox="1">
              <a:spLocks noChangeArrowheads="1"/>
            </p:cNvSpPr>
            <p:nvPr/>
          </p:nvSpPr>
          <p:spPr bwMode="auto">
            <a:xfrm>
              <a:off x="749" y="1549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riflettore</a:t>
              </a:r>
              <a:endParaRPr lang="it-IT" altLang="it-IT"/>
            </a:p>
          </p:txBody>
        </p:sp>
        <p:grpSp>
          <p:nvGrpSpPr>
            <p:cNvPr id="9557" name="Group 341"/>
            <p:cNvGrpSpPr>
              <a:grpSpLocks/>
            </p:cNvGrpSpPr>
            <p:nvPr/>
          </p:nvGrpSpPr>
          <p:grpSpPr bwMode="auto">
            <a:xfrm>
              <a:off x="3393" y="3190"/>
              <a:ext cx="958" cy="411"/>
              <a:chOff x="7233" y="7186"/>
              <a:chExt cx="2394" cy="1026"/>
            </a:xfrm>
          </p:grpSpPr>
          <p:grpSp>
            <p:nvGrpSpPr>
              <p:cNvPr id="9558" name="Group 342"/>
              <p:cNvGrpSpPr>
                <a:grpSpLocks/>
              </p:cNvGrpSpPr>
              <p:nvPr/>
            </p:nvGrpSpPr>
            <p:grpSpPr bwMode="auto">
              <a:xfrm>
                <a:off x="8145" y="7699"/>
                <a:ext cx="628" cy="513"/>
                <a:chOff x="8772" y="7927"/>
                <a:chExt cx="628" cy="513"/>
              </a:xfrm>
            </p:grpSpPr>
            <p:sp>
              <p:nvSpPr>
                <p:cNvPr id="9559" name="Line 343"/>
                <p:cNvSpPr>
                  <a:spLocks noChangeShapeType="1"/>
                </p:cNvSpPr>
                <p:nvPr/>
              </p:nvSpPr>
              <p:spPr bwMode="auto">
                <a:xfrm>
                  <a:off x="8940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0" name="Line 344"/>
                <p:cNvSpPr>
                  <a:spLocks noChangeShapeType="1"/>
                </p:cNvSpPr>
                <p:nvPr/>
              </p:nvSpPr>
              <p:spPr bwMode="auto">
                <a:xfrm>
                  <a:off x="9171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1" name="Line 345"/>
                <p:cNvSpPr>
                  <a:spLocks noChangeShapeType="1"/>
                </p:cNvSpPr>
                <p:nvPr/>
              </p:nvSpPr>
              <p:spPr bwMode="auto">
                <a:xfrm>
                  <a:off x="9399" y="7927"/>
                  <a:ext cx="1" cy="5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2" name="Line 346"/>
                <p:cNvSpPr>
                  <a:spLocks noChangeShapeType="1"/>
                </p:cNvSpPr>
                <p:nvPr/>
              </p:nvSpPr>
              <p:spPr bwMode="auto">
                <a:xfrm>
                  <a:off x="8772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3" name="Line 347"/>
                <p:cNvSpPr>
                  <a:spLocks noChangeShapeType="1"/>
                </p:cNvSpPr>
                <p:nvPr/>
              </p:nvSpPr>
              <p:spPr bwMode="auto">
                <a:xfrm>
                  <a:off x="9055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564" name="Line 348"/>
                <p:cNvSpPr>
                  <a:spLocks noChangeShapeType="1"/>
                </p:cNvSpPr>
                <p:nvPr/>
              </p:nvSpPr>
              <p:spPr bwMode="auto">
                <a:xfrm>
                  <a:off x="9285" y="8041"/>
                  <a:ext cx="1" cy="28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565" name="Line 349"/>
              <p:cNvSpPr>
                <a:spLocks noChangeShapeType="1"/>
              </p:cNvSpPr>
              <p:nvPr/>
            </p:nvSpPr>
            <p:spPr bwMode="auto">
              <a:xfrm>
                <a:off x="8773" y="7984"/>
                <a:ext cx="8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6" name="Line 350"/>
              <p:cNvSpPr>
                <a:spLocks noChangeShapeType="1"/>
              </p:cNvSpPr>
              <p:nvPr/>
            </p:nvSpPr>
            <p:spPr bwMode="auto">
              <a:xfrm>
                <a:off x="9627" y="7186"/>
                <a:ext cx="0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7" name="Line 351"/>
              <p:cNvSpPr>
                <a:spLocks noChangeShapeType="1"/>
              </p:cNvSpPr>
              <p:nvPr/>
            </p:nvSpPr>
            <p:spPr bwMode="auto">
              <a:xfrm>
                <a:off x="7233" y="7186"/>
                <a:ext cx="0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68" name="Line 352"/>
              <p:cNvSpPr>
                <a:spLocks noChangeShapeType="1"/>
              </p:cNvSpPr>
              <p:nvPr/>
            </p:nvSpPr>
            <p:spPr bwMode="auto">
              <a:xfrm>
                <a:off x="7233" y="7984"/>
                <a:ext cx="8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69" name="Group 353"/>
            <p:cNvGrpSpPr>
              <a:grpSpLocks/>
            </p:cNvGrpSpPr>
            <p:nvPr/>
          </p:nvGrpSpPr>
          <p:grpSpPr bwMode="auto">
            <a:xfrm>
              <a:off x="2154" y="2319"/>
              <a:ext cx="137" cy="68"/>
              <a:chOff x="7746" y="8098"/>
              <a:chExt cx="342" cy="171"/>
            </a:xfrm>
          </p:grpSpPr>
          <p:sp>
            <p:nvSpPr>
              <p:cNvPr id="9570" name="Oval 354"/>
              <p:cNvSpPr>
                <a:spLocks noChangeArrowheads="1"/>
              </p:cNvSpPr>
              <p:nvPr/>
            </p:nvSpPr>
            <p:spPr bwMode="auto">
              <a:xfrm>
                <a:off x="7746" y="8098"/>
                <a:ext cx="171" cy="171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71" name="Oval 355"/>
              <p:cNvSpPr>
                <a:spLocks noChangeArrowheads="1"/>
              </p:cNvSpPr>
              <p:nvPr/>
            </p:nvSpPr>
            <p:spPr bwMode="auto">
              <a:xfrm>
                <a:off x="7974" y="8127"/>
                <a:ext cx="114" cy="11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572" name="Line 356"/>
            <p:cNvSpPr>
              <a:spLocks noChangeShapeType="1"/>
            </p:cNvSpPr>
            <p:nvPr/>
          </p:nvSpPr>
          <p:spPr bwMode="auto">
            <a:xfrm>
              <a:off x="4739" y="2051"/>
              <a:ext cx="0" cy="1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3" name="Line 357"/>
            <p:cNvSpPr>
              <a:spLocks noChangeShapeType="1"/>
            </p:cNvSpPr>
            <p:nvPr/>
          </p:nvSpPr>
          <p:spPr bwMode="auto">
            <a:xfrm>
              <a:off x="4602" y="2051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4" name="Line 358"/>
            <p:cNvSpPr>
              <a:spLocks noChangeShapeType="1"/>
            </p:cNvSpPr>
            <p:nvPr/>
          </p:nvSpPr>
          <p:spPr bwMode="auto">
            <a:xfrm>
              <a:off x="4602" y="2347"/>
              <a:ext cx="1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5" name="Line 359"/>
            <p:cNvSpPr>
              <a:spLocks noChangeShapeType="1"/>
            </p:cNvSpPr>
            <p:nvPr/>
          </p:nvSpPr>
          <p:spPr bwMode="auto">
            <a:xfrm>
              <a:off x="4602" y="2621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6" name="Line 360"/>
            <p:cNvSpPr>
              <a:spLocks noChangeShapeType="1"/>
            </p:cNvSpPr>
            <p:nvPr/>
          </p:nvSpPr>
          <p:spPr bwMode="auto">
            <a:xfrm>
              <a:off x="4602" y="2940"/>
              <a:ext cx="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577" name="Text Box 361"/>
            <p:cNvSpPr txBox="1">
              <a:spLocks noChangeArrowheads="1"/>
            </p:cNvSpPr>
            <p:nvPr/>
          </p:nvSpPr>
          <p:spPr bwMode="auto">
            <a:xfrm>
              <a:off x="1304" y="1549"/>
              <a:ext cx="460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rotori</a:t>
              </a:r>
              <a:endParaRPr lang="it-IT" altLang="it-IT"/>
            </a:p>
          </p:txBody>
        </p:sp>
        <p:sp>
          <p:nvSpPr>
            <p:cNvPr id="9578" name="Text Box 362"/>
            <p:cNvSpPr txBox="1">
              <a:spLocks noChangeArrowheads="1"/>
            </p:cNvSpPr>
            <p:nvPr/>
          </p:nvSpPr>
          <p:spPr bwMode="auto">
            <a:xfrm>
              <a:off x="2109" y="1548"/>
              <a:ext cx="459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600">
                  <a:latin typeface="Times New Roman" panose="02020603050405020304" pitchFamily="18" charset="0"/>
                </a:rPr>
                <a:t>pannello</a:t>
              </a:r>
              <a:endParaRPr lang="it-IT" altLang="it-IT"/>
            </a:p>
          </p:txBody>
        </p:sp>
        <p:sp>
          <p:nvSpPr>
            <p:cNvPr id="9579" name="Text Box 363"/>
            <p:cNvSpPr txBox="1">
              <a:spLocks noChangeArrowheads="1"/>
            </p:cNvSpPr>
            <p:nvPr/>
          </p:nvSpPr>
          <p:spPr bwMode="auto">
            <a:xfrm>
              <a:off x="2934" y="1549"/>
              <a:ext cx="459" cy="1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tastiera</a:t>
              </a:r>
              <a:endParaRPr lang="it-IT" altLang="it-IT"/>
            </a:p>
          </p:txBody>
        </p:sp>
        <p:sp>
          <p:nvSpPr>
            <p:cNvPr id="9580" name="Text Box 364"/>
            <p:cNvSpPr txBox="1">
              <a:spLocks noChangeArrowheads="1"/>
            </p:cNvSpPr>
            <p:nvPr/>
          </p:nvSpPr>
          <p:spPr bwMode="auto">
            <a:xfrm>
              <a:off x="4279" y="1549"/>
              <a:ext cx="460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lampade</a:t>
              </a:r>
              <a:endParaRPr lang="it-IT" altLang="it-IT"/>
            </a:p>
          </p:txBody>
        </p:sp>
        <p:sp>
          <p:nvSpPr>
            <p:cNvPr id="9581" name="Text Box 365"/>
            <p:cNvSpPr txBox="1">
              <a:spLocks noChangeArrowheads="1"/>
            </p:cNvSpPr>
            <p:nvPr/>
          </p:nvSpPr>
          <p:spPr bwMode="auto">
            <a:xfrm>
              <a:off x="3663" y="3601"/>
              <a:ext cx="460" cy="1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batteria</a:t>
              </a:r>
              <a:endParaRPr lang="it-IT" altLang="it-IT"/>
            </a:p>
          </p:txBody>
        </p:sp>
        <p:grpSp>
          <p:nvGrpSpPr>
            <p:cNvPr id="9582" name="Group 366"/>
            <p:cNvGrpSpPr>
              <a:grpSpLocks/>
            </p:cNvGrpSpPr>
            <p:nvPr/>
          </p:nvGrpSpPr>
          <p:grpSpPr bwMode="auto">
            <a:xfrm>
              <a:off x="1661" y="1799"/>
              <a:ext cx="136" cy="1391"/>
              <a:chOff x="2901" y="3708"/>
              <a:chExt cx="342" cy="3478"/>
            </a:xfrm>
          </p:grpSpPr>
          <p:sp>
            <p:nvSpPr>
              <p:cNvPr id="9583" name="Rectangle 367"/>
              <p:cNvSpPr>
                <a:spLocks noChangeArrowheads="1"/>
              </p:cNvSpPr>
              <p:nvPr/>
            </p:nvSpPr>
            <p:spPr bwMode="auto">
              <a:xfrm>
                <a:off x="2901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4" name="Line 368"/>
              <p:cNvSpPr>
                <a:spLocks noChangeShapeType="1"/>
              </p:cNvSpPr>
              <p:nvPr/>
            </p:nvSpPr>
            <p:spPr bwMode="auto">
              <a:xfrm>
                <a:off x="2901" y="4363"/>
                <a:ext cx="342" cy="7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5" name="Line 369"/>
              <p:cNvSpPr>
                <a:spLocks noChangeShapeType="1"/>
              </p:cNvSpPr>
              <p:nvPr/>
            </p:nvSpPr>
            <p:spPr bwMode="auto">
              <a:xfrm>
                <a:off x="2901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6" name="Line 370"/>
              <p:cNvSpPr>
                <a:spLocks noChangeShapeType="1"/>
              </p:cNvSpPr>
              <p:nvPr/>
            </p:nvSpPr>
            <p:spPr bwMode="auto">
              <a:xfrm>
                <a:off x="2901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87" name="Line 371"/>
              <p:cNvSpPr>
                <a:spLocks noChangeShapeType="1"/>
              </p:cNvSpPr>
              <p:nvPr/>
            </p:nvSpPr>
            <p:spPr bwMode="auto">
              <a:xfrm flipV="1">
                <a:off x="2901" y="4337"/>
                <a:ext cx="342" cy="22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88" name="Group 372"/>
            <p:cNvGrpSpPr>
              <a:grpSpLocks/>
            </p:cNvGrpSpPr>
            <p:nvPr/>
          </p:nvGrpSpPr>
          <p:grpSpPr bwMode="auto">
            <a:xfrm>
              <a:off x="1455" y="1799"/>
              <a:ext cx="137" cy="1391"/>
              <a:chOff x="2388" y="3708"/>
              <a:chExt cx="342" cy="3478"/>
            </a:xfrm>
          </p:grpSpPr>
          <p:sp>
            <p:nvSpPr>
              <p:cNvPr id="9589" name="Rectangle 373"/>
              <p:cNvSpPr>
                <a:spLocks noChangeArrowheads="1"/>
              </p:cNvSpPr>
              <p:nvPr/>
            </p:nvSpPr>
            <p:spPr bwMode="auto">
              <a:xfrm>
                <a:off x="2388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0" name="Line 374"/>
              <p:cNvSpPr>
                <a:spLocks noChangeShapeType="1"/>
              </p:cNvSpPr>
              <p:nvPr/>
            </p:nvSpPr>
            <p:spPr bwMode="auto">
              <a:xfrm>
                <a:off x="2388" y="4336"/>
                <a:ext cx="342" cy="22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1" name="Line 375"/>
              <p:cNvSpPr>
                <a:spLocks noChangeShapeType="1"/>
              </p:cNvSpPr>
              <p:nvPr/>
            </p:nvSpPr>
            <p:spPr bwMode="auto">
              <a:xfrm>
                <a:off x="2388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2" name="Line 376"/>
              <p:cNvSpPr>
                <a:spLocks noChangeShapeType="1"/>
              </p:cNvSpPr>
              <p:nvPr/>
            </p:nvSpPr>
            <p:spPr bwMode="auto">
              <a:xfrm flipV="1">
                <a:off x="2388" y="4337"/>
                <a:ext cx="342" cy="1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3" name="Line 377"/>
              <p:cNvSpPr>
                <a:spLocks noChangeShapeType="1"/>
              </p:cNvSpPr>
              <p:nvPr/>
            </p:nvSpPr>
            <p:spPr bwMode="auto">
              <a:xfrm flipH="1">
                <a:off x="2388" y="5077"/>
                <a:ext cx="342" cy="14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9594" name="Group 378"/>
            <p:cNvGrpSpPr>
              <a:grpSpLocks/>
            </p:cNvGrpSpPr>
            <p:nvPr/>
          </p:nvGrpSpPr>
          <p:grpSpPr bwMode="auto">
            <a:xfrm>
              <a:off x="1250" y="1799"/>
              <a:ext cx="137" cy="1391"/>
              <a:chOff x="1875" y="3708"/>
              <a:chExt cx="342" cy="3478"/>
            </a:xfrm>
          </p:grpSpPr>
          <p:sp>
            <p:nvSpPr>
              <p:cNvPr id="9595" name="Rectangle 379"/>
              <p:cNvSpPr>
                <a:spLocks noChangeArrowheads="1"/>
              </p:cNvSpPr>
              <p:nvPr/>
            </p:nvSpPr>
            <p:spPr bwMode="auto">
              <a:xfrm>
                <a:off x="1875" y="3708"/>
                <a:ext cx="342" cy="3478"/>
              </a:xfrm>
              <a:prstGeom prst="rect">
                <a:avLst/>
              </a:prstGeom>
              <a:solidFill>
                <a:srgbClr val="FFFFFF"/>
              </a:solidFill>
              <a:ln w="38100" cmpd="dbl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6" name="Line 380"/>
              <p:cNvSpPr>
                <a:spLocks noChangeShapeType="1"/>
              </p:cNvSpPr>
              <p:nvPr/>
            </p:nvSpPr>
            <p:spPr bwMode="auto">
              <a:xfrm>
                <a:off x="1875" y="4336"/>
                <a:ext cx="3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7" name="Line 381"/>
              <p:cNvSpPr>
                <a:spLocks noChangeShapeType="1"/>
              </p:cNvSpPr>
              <p:nvPr/>
            </p:nvSpPr>
            <p:spPr bwMode="auto">
              <a:xfrm>
                <a:off x="1875" y="5077"/>
                <a:ext cx="342" cy="6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8" name="Line 382"/>
              <p:cNvSpPr>
                <a:spLocks noChangeShapeType="1"/>
              </p:cNvSpPr>
              <p:nvPr/>
            </p:nvSpPr>
            <p:spPr bwMode="auto">
              <a:xfrm>
                <a:off x="1875" y="5762"/>
                <a:ext cx="342" cy="7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99" name="Line 383"/>
              <p:cNvSpPr>
                <a:spLocks noChangeShapeType="1"/>
              </p:cNvSpPr>
              <p:nvPr/>
            </p:nvSpPr>
            <p:spPr bwMode="auto">
              <a:xfrm flipH="1">
                <a:off x="1875" y="5077"/>
                <a:ext cx="342" cy="1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600" name="AutoShape 384"/>
            <p:cNvSpPr>
              <a:spLocks noChangeArrowheads="1"/>
            </p:cNvSpPr>
            <p:nvPr/>
          </p:nvSpPr>
          <p:spPr bwMode="auto">
            <a:xfrm>
              <a:off x="4527" y="2564"/>
              <a:ext cx="98" cy="102"/>
            </a:xfrm>
            <a:prstGeom prst="sun">
              <a:avLst>
                <a:gd name="adj" fmla="val 2500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01" name="Text Box 385"/>
            <p:cNvSpPr txBox="1">
              <a:spLocks noChangeArrowheads="1"/>
            </p:cNvSpPr>
            <p:nvPr/>
          </p:nvSpPr>
          <p:spPr bwMode="auto">
            <a:xfrm>
              <a:off x="2969" y="1891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A</a:t>
              </a:r>
              <a:endParaRPr lang="it-IT" altLang="it-IT"/>
            </a:p>
          </p:txBody>
        </p:sp>
        <p:sp>
          <p:nvSpPr>
            <p:cNvPr id="9602" name="Text Box 386"/>
            <p:cNvSpPr txBox="1">
              <a:spLocks noChangeArrowheads="1"/>
            </p:cNvSpPr>
            <p:nvPr/>
          </p:nvSpPr>
          <p:spPr bwMode="auto">
            <a:xfrm>
              <a:off x="2969" y="2210"/>
              <a:ext cx="69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B</a:t>
              </a:r>
              <a:endParaRPr lang="it-IT" altLang="it-IT"/>
            </a:p>
          </p:txBody>
        </p:sp>
        <p:sp>
          <p:nvSpPr>
            <p:cNvPr id="9603" name="Text Box 387"/>
            <p:cNvSpPr txBox="1">
              <a:spLocks noChangeArrowheads="1"/>
            </p:cNvSpPr>
            <p:nvPr/>
          </p:nvSpPr>
          <p:spPr bwMode="auto">
            <a:xfrm>
              <a:off x="2969" y="2484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C</a:t>
              </a:r>
              <a:endParaRPr lang="it-IT" altLang="it-IT"/>
            </a:p>
          </p:txBody>
        </p:sp>
        <p:grpSp>
          <p:nvGrpSpPr>
            <p:cNvPr id="9604" name="Group 388"/>
            <p:cNvGrpSpPr>
              <a:grpSpLocks/>
            </p:cNvGrpSpPr>
            <p:nvPr/>
          </p:nvGrpSpPr>
          <p:grpSpPr bwMode="auto">
            <a:xfrm rot="-19000089">
              <a:off x="3220" y="1911"/>
              <a:ext cx="65" cy="120"/>
              <a:chOff x="3039" y="1071"/>
              <a:chExt cx="72" cy="123"/>
            </a:xfrm>
          </p:grpSpPr>
          <p:grpSp>
            <p:nvGrpSpPr>
              <p:cNvPr id="9605" name="Group 389"/>
              <p:cNvGrpSpPr>
                <a:grpSpLocks/>
              </p:cNvGrpSpPr>
              <p:nvPr/>
            </p:nvGrpSpPr>
            <p:grpSpPr bwMode="auto">
              <a:xfrm>
                <a:off x="3039" y="1071"/>
                <a:ext cx="68" cy="71"/>
                <a:chOff x="3015" y="1946"/>
                <a:chExt cx="68" cy="71"/>
              </a:xfrm>
            </p:grpSpPr>
            <p:sp>
              <p:nvSpPr>
                <p:cNvPr id="9606" name="Line 390"/>
                <p:cNvSpPr>
                  <a:spLocks noChangeShapeType="1"/>
                </p:cNvSpPr>
                <p:nvPr/>
              </p:nvSpPr>
              <p:spPr bwMode="auto">
                <a:xfrm rot="16525510" flipH="1">
                  <a:off x="3049" y="1957"/>
                  <a:ext cx="0" cy="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9607" name="Line 391"/>
                <p:cNvSpPr>
                  <a:spLocks noChangeShapeType="1"/>
                </p:cNvSpPr>
                <p:nvPr/>
              </p:nvSpPr>
              <p:spPr bwMode="auto">
                <a:xfrm rot="-48274490">
                  <a:off x="2979" y="1982"/>
                  <a:ext cx="71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608" name="Line 392"/>
              <p:cNvSpPr>
                <a:spLocks noChangeShapeType="1"/>
              </p:cNvSpPr>
              <p:nvPr/>
            </p:nvSpPr>
            <p:spPr bwMode="auto">
              <a:xfrm rot="16525510" flipH="1">
                <a:off x="3070" y="1154"/>
                <a:ext cx="77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609" name="Line 393"/>
            <p:cNvSpPr>
              <a:spLocks noChangeShapeType="1"/>
            </p:cNvSpPr>
            <p:nvPr/>
          </p:nvSpPr>
          <p:spPr bwMode="auto">
            <a:xfrm>
              <a:off x="3406" y="2047"/>
              <a:ext cx="11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0" name="Line 394"/>
            <p:cNvSpPr>
              <a:spLocks noChangeShapeType="1"/>
            </p:cNvSpPr>
            <p:nvPr/>
          </p:nvSpPr>
          <p:spPr bwMode="auto">
            <a:xfrm flipV="1">
              <a:off x="3277" y="1968"/>
              <a:ext cx="2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1" name="Line 395"/>
            <p:cNvSpPr>
              <a:spLocks noChangeShapeType="1"/>
            </p:cNvSpPr>
            <p:nvPr/>
          </p:nvSpPr>
          <p:spPr bwMode="auto">
            <a:xfrm flipH="1">
              <a:off x="2719" y="2050"/>
              <a:ext cx="5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2" name="Line 396"/>
            <p:cNvSpPr>
              <a:spLocks noChangeShapeType="1"/>
            </p:cNvSpPr>
            <p:nvPr/>
          </p:nvSpPr>
          <p:spPr bwMode="auto">
            <a:xfrm>
              <a:off x="3406" y="2051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3" name="Line 397"/>
            <p:cNvSpPr>
              <a:spLocks noChangeShapeType="1"/>
            </p:cNvSpPr>
            <p:nvPr/>
          </p:nvSpPr>
          <p:spPr bwMode="auto">
            <a:xfrm>
              <a:off x="3175" y="2119"/>
              <a:ext cx="2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4" name="Arc 398"/>
            <p:cNvSpPr>
              <a:spLocks/>
            </p:cNvSpPr>
            <p:nvPr/>
          </p:nvSpPr>
          <p:spPr bwMode="auto">
            <a:xfrm rot="14994789">
              <a:off x="3157" y="1969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5" name="Line 399"/>
            <p:cNvSpPr>
              <a:spLocks noChangeShapeType="1"/>
            </p:cNvSpPr>
            <p:nvPr/>
          </p:nvSpPr>
          <p:spPr bwMode="auto">
            <a:xfrm>
              <a:off x="3151" y="2017"/>
              <a:ext cx="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6" name="Text Box 400"/>
            <p:cNvSpPr txBox="1">
              <a:spLocks noChangeArrowheads="1"/>
            </p:cNvSpPr>
            <p:nvPr/>
          </p:nvSpPr>
          <p:spPr bwMode="auto">
            <a:xfrm>
              <a:off x="3197" y="1979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 dirty="0"/>
            </a:p>
          </p:txBody>
        </p:sp>
        <p:sp>
          <p:nvSpPr>
            <p:cNvPr id="9617" name="Text Box 401"/>
            <p:cNvSpPr txBox="1">
              <a:spLocks noChangeArrowheads="1"/>
            </p:cNvSpPr>
            <p:nvPr/>
          </p:nvSpPr>
          <p:spPr bwMode="auto">
            <a:xfrm>
              <a:off x="2987" y="2780"/>
              <a:ext cx="68" cy="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</a:rPr>
                <a:t>D</a:t>
              </a:r>
              <a:endParaRPr lang="it-IT" altLang="it-IT"/>
            </a:p>
          </p:txBody>
        </p:sp>
        <p:sp>
          <p:nvSpPr>
            <p:cNvPr id="9618" name="Line 402"/>
            <p:cNvSpPr>
              <a:spLocks noChangeShapeType="1"/>
            </p:cNvSpPr>
            <p:nvPr/>
          </p:nvSpPr>
          <p:spPr bwMode="auto">
            <a:xfrm flipH="1">
              <a:off x="2733" y="2610"/>
              <a:ext cx="5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19" name="Line 403"/>
            <p:cNvSpPr>
              <a:spLocks noChangeShapeType="1"/>
            </p:cNvSpPr>
            <p:nvPr/>
          </p:nvSpPr>
          <p:spPr bwMode="auto">
            <a:xfrm rot="16525510" flipH="1">
              <a:off x="3246" y="2493"/>
              <a:ext cx="0" cy="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0" name="Line 404"/>
            <p:cNvSpPr>
              <a:spLocks noChangeShapeType="1"/>
            </p:cNvSpPr>
            <p:nvPr/>
          </p:nvSpPr>
          <p:spPr bwMode="auto">
            <a:xfrm rot="-48274490">
              <a:off x="3176" y="2518"/>
              <a:ext cx="7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1" name="Line 405"/>
            <p:cNvSpPr>
              <a:spLocks noChangeShapeType="1"/>
            </p:cNvSpPr>
            <p:nvPr/>
          </p:nvSpPr>
          <p:spPr bwMode="auto">
            <a:xfrm rot="16525510" flipH="1">
              <a:off x="3240" y="2568"/>
              <a:ext cx="7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2" name="Line 406"/>
            <p:cNvSpPr>
              <a:spLocks noChangeShapeType="1"/>
            </p:cNvSpPr>
            <p:nvPr/>
          </p:nvSpPr>
          <p:spPr bwMode="auto">
            <a:xfrm>
              <a:off x="3467" y="2607"/>
              <a:ext cx="6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3" name="Line 407"/>
            <p:cNvSpPr>
              <a:spLocks noChangeShapeType="1"/>
            </p:cNvSpPr>
            <p:nvPr/>
          </p:nvSpPr>
          <p:spPr bwMode="auto">
            <a:xfrm>
              <a:off x="3467" y="2610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4" name="Line 408"/>
            <p:cNvSpPr>
              <a:spLocks noChangeShapeType="1"/>
            </p:cNvSpPr>
            <p:nvPr/>
          </p:nvSpPr>
          <p:spPr bwMode="auto">
            <a:xfrm>
              <a:off x="3235" y="2679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5" name="Arc 409"/>
            <p:cNvSpPr>
              <a:spLocks/>
            </p:cNvSpPr>
            <p:nvPr/>
          </p:nvSpPr>
          <p:spPr bwMode="auto">
            <a:xfrm rot="14994789">
              <a:off x="3217" y="2528"/>
              <a:ext cx="104" cy="160"/>
            </a:xfrm>
            <a:custGeom>
              <a:avLst/>
              <a:gdLst>
                <a:gd name="G0" fmla="+- 9779 0 0"/>
                <a:gd name="G1" fmla="+- 21600 0 0"/>
                <a:gd name="G2" fmla="+- 21600 0 0"/>
                <a:gd name="T0" fmla="*/ 0 w 23038"/>
                <a:gd name="T1" fmla="*/ 2340 h 21600"/>
                <a:gd name="T2" fmla="*/ 23038 w 23038"/>
                <a:gd name="T3" fmla="*/ 4548 h 21600"/>
                <a:gd name="T4" fmla="*/ 9779 w 2303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038" h="21600" fill="none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</a:path>
                <a:path w="23038" h="21600" stroke="0" extrusionOk="0">
                  <a:moveTo>
                    <a:pt x="0" y="2340"/>
                  </a:moveTo>
                  <a:cubicBezTo>
                    <a:pt x="3030" y="801"/>
                    <a:pt x="6380" y="0"/>
                    <a:pt x="9779" y="0"/>
                  </a:cubicBezTo>
                  <a:cubicBezTo>
                    <a:pt x="14581" y="0"/>
                    <a:pt x="19246" y="1600"/>
                    <a:pt x="23037" y="4548"/>
                  </a:cubicBezTo>
                  <a:lnTo>
                    <a:pt x="977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6" name="Line 410"/>
            <p:cNvSpPr>
              <a:spLocks noChangeShapeType="1"/>
            </p:cNvSpPr>
            <p:nvPr/>
          </p:nvSpPr>
          <p:spPr bwMode="auto">
            <a:xfrm>
              <a:off x="3211" y="2576"/>
              <a:ext cx="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7" name="Line 411"/>
            <p:cNvSpPr>
              <a:spLocks noChangeShapeType="1"/>
            </p:cNvSpPr>
            <p:nvPr/>
          </p:nvSpPr>
          <p:spPr bwMode="auto">
            <a:xfrm flipV="1">
              <a:off x="3332" y="2531"/>
              <a:ext cx="1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8" name="Rectangle 412"/>
            <p:cNvSpPr>
              <a:spLocks noChangeArrowheads="1"/>
            </p:cNvSpPr>
            <p:nvPr/>
          </p:nvSpPr>
          <p:spPr bwMode="auto">
            <a:xfrm>
              <a:off x="2721" y="1799"/>
              <a:ext cx="798" cy="1391"/>
            </a:xfrm>
            <a:prstGeom prst="rect">
              <a:avLst/>
            </a:prstGeom>
            <a:noFill/>
            <a:ln w="57150" cmpd="thinThick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29" name="Line 413"/>
            <p:cNvSpPr>
              <a:spLocks noChangeShapeType="1"/>
            </p:cNvSpPr>
            <p:nvPr/>
          </p:nvSpPr>
          <p:spPr bwMode="auto">
            <a:xfrm>
              <a:off x="3517" y="2940"/>
              <a:ext cx="10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0" name="Line 414"/>
            <p:cNvSpPr>
              <a:spLocks noChangeShapeType="1"/>
            </p:cNvSpPr>
            <p:nvPr/>
          </p:nvSpPr>
          <p:spPr bwMode="auto">
            <a:xfrm flipV="1">
              <a:off x="3517" y="2621"/>
              <a:ext cx="10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1" name="Line 415"/>
            <p:cNvSpPr>
              <a:spLocks noChangeShapeType="1"/>
            </p:cNvSpPr>
            <p:nvPr/>
          </p:nvSpPr>
          <p:spPr bwMode="auto">
            <a:xfrm>
              <a:off x="3532" y="2347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2" name="Line 416"/>
            <p:cNvSpPr>
              <a:spLocks noChangeShapeType="1"/>
            </p:cNvSpPr>
            <p:nvPr/>
          </p:nvSpPr>
          <p:spPr bwMode="auto">
            <a:xfrm>
              <a:off x="3521" y="2047"/>
              <a:ext cx="10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3" name="Text Box 417"/>
            <p:cNvSpPr txBox="1">
              <a:spLocks noChangeArrowheads="1"/>
            </p:cNvSpPr>
            <p:nvPr/>
          </p:nvSpPr>
          <p:spPr bwMode="auto">
            <a:xfrm>
              <a:off x="3257" y="2556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200">
                  <a:latin typeface="Times New Roman" panose="02020603050405020304" pitchFamily="18" charset="0"/>
                  <a:sym typeface="Symbol" panose="05050102010706020507" pitchFamily="18" charset="2"/>
                </a:rPr>
                <a:t></a:t>
              </a:r>
              <a:endParaRPr lang="it-IT" altLang="it-IT"/>
            </a:p>
          </p:txBody>
        </p:sp>
        <p:sp>
          <p:nvSpPr>
            <p:cNvPr id="9634" name="Text Box 418"/>
            <p:cNvSpPr txBox="1">
              <a:spLocks noChangeArrowheads="1"/>
            </p:cNvSpPr>
            <p:nvPr/>
          </p:nvSpPr>
          <p:spPr bwMode="auto">
            <a:xfrm>
              <a:off x="793" y="3748"/>
              <a:ext cx="4196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0"/>
                </a:spcBef>
              </a:pPr>
              <a:r>
                <a:rPr lang="it-IT" altLang="it-IT" sz="1600" b="1"/>
                <a:t>CODIFICA: battere un tasto e registrare la lampadina che si accende.  </a:t>
              </a:r>
            </a:p>
            <a:p>
              <a:pPr>
                <a:spcBef>
                  <a:spcPct val="0"/>
                </a:spcBef>
              </a:pPr>
              <a:r>
                <a:rPr lang="it-IT" altLang="it-IT" sz="1600" b="1"/>
                <a:t> N.B. se A va in C allora C va in A!! (</a:t>
              </a:r>
              <a:r>
                <a:rPr lang="it-IT" altLang="it-IT" sz="1800" b="1"/>
                <a:t>involuzione</a:t>
              </a:r>
              <a:r>
                <a:rPr lang="it-IT" altLang="it-IT" sz="1600" b="1"/>
                <a:t>)</a:t>
              </a:r>
              <a:endParaRPr lang="it-IT" altLang="it-IT"/>
            </a:p>
          </p:txBody>
        </p:sp>
        <p:sp>
          <p:nvSpPr>
            <p:cNvPr id="9635" name="Rectangle 419"/>
            <p:cNvSpPr>
              <a:spLocks noChangeArrowheads="1"/>
            </p:cNvSpPr>
            <p:nvPr/>
          </p:nvSpPr>
          <p:spPr bwMode="auto">
            <a:xfrm>
              <a:off x="703" y="1344"/>
              <a:ext cx="4332" cy="2713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636" name="Text Box 420"/>
            <p:cNvSpPr txBox="1">
              <a:spLocks noChangeArrowheads="1"/>
            </p:cNvSpPr>
            <p:nvPr/>
          </p:nvSpPr>
          <p:spPr bwMode="auto">
            <a:xfrm>
              <a:off x="1224" y="3362"/>
              <a:ext cx="133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t-IT" altLang="it-IT" sz="1600">
                  <a:latin typeface="Times New Roman" panose="02020603050405020304" pitchFamily="18" charset="0"/>
                </a:rPr>
                <a:t>Permutazione di entrata</a:t>
              </a:r>
            </a:p>
          </p:txBody>
        </p:sp>
        <p:sp>
          <p:nvSpPr>
            <p:cNvPr id="9637" name="Line 421"/>
            <p:cNvSpPr>
              <a:spLocks noChangeShapeType="1"/>
            </p:cNvSpPr>
            <p:nvPr/>
          </p:nvSpPr>
          <p:spPr bwMode="auto">
            <a:xfrm>
              <a:off x="1905" y="3090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38" name="Line 422"/>
            <p:cNvSpPr>
              <a:spLocks noChangeShapeType="1"/>
            </p:cNvSpPr>
            <p:nvPr/>
          </p:nvSpPr>
          <p:spPr bwMode="auto">
            <a:xfrm flipH="1">
              <a:off x="2200" y="2364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39" name="Line 423"/>
            <p:cNvSpPr>
              <a:spLocks noChangeShapeType="1"/>
            </p:cNvSpPr>
            <p:nvPr/>
          </p:nvSpPr>
          <p:spPr bwMode="auto">
            <a:xfrm>
              <a:off x="2200" y="2364"/>
              <a:ext cx="6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640" name="Text Box 424"/>
            <p:cNvSpPr txBox="1">
              <a:spLocks noChangeArrowheads="1"/>
            </p:cNvSpPr>
            <p:nvPr/>
          </p:nvSpPr>
          <p:spPr bwMode="auto">
            <a:xfrm>
              <a:off x="1270" y="3203"/>
              <a:ext cx="50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it-IT" altLang="it-IT" sz="1400" b="1" dirty="0">
                  <a:latin typeface="Times New Roman" panose="02020603050405020304" pitchFamily="18" charset="0"/>
                </a:rPr>
                <a:t>I    III    II</a:t>
              </a:r>
              <a:endParaRPr lang="it-IT" altLang="it-IT" dirty="0"/>
            </a:p>
          </p:txBody>
        </p:sp>
      </p:grpSp>
      <p:grpSp>
        <p:nvGrpSpPr>
          <p:cNvPr id="9642" name="Group 4"/>
          <p:cNvGrpSpPr>
            <a:grpSpLocks/>
          </p:cNvGrpSpPr>
          <p:nvPr/>
        </p:nvGrpSpPr>
        <p:grpSpPr bwMode="auto">
          <a:xfrm>
            <a:off x="323850" y="0"/>
            <a:ext cx="8496300" cy="6669088"/>
            <a:chOff x="295" y="0"/>
            <a:chExt cx="5352" cy="4201"/>
          </a:xfrm>
        </p:grpSpPr>
        <p:sp>
          <p:nvSpPr>
            <p:cNvPr id="9643" name="Rectangle 5"/>
            <p:cNvSpPr>
              <a:spLocks noChangeArrowheads="1"/>
            </p:cNvSpPr>
            <p:nvPr/>
          </p:nvSpPr>
          <p:spPr bwMode="auto">
            <a:xfrm>
              <a:off x="295" y="164"/>
              <a:ext cx="5352" cy="4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644" name="Text Box 6"/>
            <p:cNvSpPr txBox="1">
              <a:spLocks noChangeArrowheads="1"/>
            </p:cNvSpPr>
            <p:nvPr/>
          </p:nvSpPr>
          <p:spPr bwMode="auto">
            <a:xfrm>
              <a:off x="4150" y="0"/>
              <a:ext cx="127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400" dirty="0"/>
                <a:t>aprile 2016</a:t>
              </a:r>
            </a:p>
            <a:p>
              <a:pPr eaLnBrk="1" hangingPunct="1"/>
              <a:endParaRPr lang="it-IT" altLang="it-IT" sz="1400" dirty="0"/>
            </a:p>
          </p:txBody>
        </p:sp>
      </p:grpSp>
      <p:sp>
        <p:nvSpPr>
          <p:cNvPr id="9645" name="Segnaposto numero diapositiv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8E1BA4-23DB-4376-9D26-C91E0E463DC2}" type="slidenum">
              <a:rPr lang="it-IT" altLang="it-IT" sz="1400"/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32280</TotalTime>
  <Words>4820</Words>
  <Application>Microsoft Office PowerPoint</Application>
  <PresentationFormat>Presentazione su schermo (4:3)</PresentationFormat>
  <Paragraphs>752</Paragraphs>
  <Slides>45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52" baseType="lpstr">
      <vt:lpstr>Arial</vt:lpstr>
      <vt:lpstr>Calibri</vt:lpstr>
      <vt:lpstr>Symbol</vt:lpstr>
      <vt:lpstr>Times New Roman</vt:lpstr>
      <vt:lpstr>Wingdings 2</vt:lpstr>
      <vt:lpstr>Struttura predefinita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“PROGETTO” SAGE</dc:title>
  <dc:creator>teolis</dc:creator>
  <cp:lastModifiedBy>antonio teolis</cp:lastModifiedBy>
  <cp:revision>203</cp:revision>
  <dcterms:created xsi:type="dcterms:W3CDTF">2007-04-06T19:32:56Z</dcterms:created>
  <dcterms:modified xsi:type="dcterms:W3CDTF">2017-04-03T12:57:24Z</dcterms:modified>
</cp:coreProperties>
</file>